
<file path=[Content_Types].xml><?xml version="1.0" encoding="utf-8"?>
<Types xmlns="http://schemas.openxmlformats.org/package/2006/content-types">
  <Default Extension="e6ce6eb0f4d0add8db85ffe09bf34f8897676a64" ContentType="image/e6ce6eb0f4d0add8db85ffe09bf34f8897676a64"/>
  <Default Extension="fntdata" ContentType="application/x-fontdata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82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2" r:id="rId13"/>
    <p:sldId id="273" r:id="rId14"/>
    <p:sldId id="274" r:id="rId15"/>
    <p:sldId id="276" r:id="rId16"/>
    <p:sldId id="277" r:id="rId17"/>
    <p:sldId id="278" r:id="rId18"/>
    <p:sldId id="280" r:id="rId19"/>
    <p:sldId id="281" r:id="rId20"/>
    <p:sldId id="282" r:id="rId21"/>
    <p:sldId id="284" r:id="rId22"/>
    <p:sldId id="285" r:id="rId23"/>
    <p:sldId id="286" r:id="rId24"/>
  </p:sldIdLst>
  <p:sldSz cx="12192000" cy="6858000"/>
  <p:notesSz cx="6858000" cy="12192000"/>
  <p:embeddedFontLst>
    <p:embeddedFont>
      <p:font typeface="MiSans" panose="020B0604020202020204" charset="-122"/>
      <p:regular r:id="rId26"/>
    </p:embeddedFont>
    <p:embeddedFont>
      <p:font typeface="B Zar" panose="00000400000000000000" pitchFamily="2" charset="-78"/>
      <p:regular r:id="rId27"/>
      <p:bold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79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1026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100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606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8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695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24848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4912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0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684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6420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E86A4C-8E40-4F87-A4F0-01A0687C5742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1706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633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75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6ce6eb0f4d0add8db85ffe09bf34f8897676a64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153938" y="2583448"/>
            <a:ext cx="8204200" cy="230832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en-US" sz="7200" dirty="0">
                <a:latin typeface="MiSans" pitchFamily="34" charset="0"/>
                <a:ea typeface="MiSans" pitchFamily="34" charset="-122"/>
                <a:cs typeface="B Zar" panose="00000400000000000000" pitchFamily="2" charset="-78"/>
              </a:rPr>
              <a:t>واقعیت مجازی و افزوده: فناوری‌های تحول‌آفرین</a:t>
            </a:r>
            <a:endParaRPr lang="en-US" sz="1600" dirty="0">
              <a:cs typeface="B Zar" panose="00000400000000000000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0800" y="1154701"/>
            <a:ext cx="1168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کاربرد AR در اتاق عمل و اورژانس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6248400" y="2489200"/>
            <a:ext cx="5689600" cy="1168400"/>
          </a:xfrm>
          <a:custGeom>
            <a:avLst/>
            <a:gdLst/>
            <a:ahLst/>
            <a:cxnLst/>
            <a:rect l="l" t="t" r="r" b="b"/>
            <a:pathLst>
              <a:path w="5689600" h="1168400">
                <a:moveTo>
                  <a:pt x="101604" y="0"/>
                </a:moveTo>
                <a:lnTo>
                  <a:pt x="5587996" y="0"/>
                </a:lnTo>
                <a:cubicBezTo>
                  <a:pt x="5644110" y="0"/>
                  <a:pt x="5689600" y="45490"/>
                  <a:pt x="5689600" y="101604"/>
                </a:cubicBezTo>
                <a:lnTo>
                  <a:pt x="5689600" y="1066796"/>
                </a:lnTo>
                <a:cubicBezTo>
                  <a:pt x="5689600" y="1122910"/>
                  <a:pt x="5644110" y="1168400"/>
                  <a:pt x="5587996" y="1168400"/>
                </a:cubicBezTo>
                <a:lnTo>
                  <a:pt x="101604" y="1168400"/>
                </a:lnTo>
                <a:cubicBezTo>
                  <a:pt x="45490" y="1168400"/>
                  <a:pt x="0" y="1122910"/>
                  <a:pt x="0" y="1066796"/>
                </a:cubicBezTo>
                <a:lnTo>
                  <a:pt x="0" y="101604"/>
                </a:lnTo>
                <a:cubicBezTo>
                  <a:pt x="0" y="45527"/>
                  <a:pt x="45527" y="0"/>
                  <a:pt x="101604" y="0"/>
                </a:cubicBezTo>
                <a:close/>
              </a:path>
            </a:pathLst>
          </a:custGeom>
          <a:solidFill>
            <a:srgbClr val="4A90E2">
              <a:alpha val="10196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892800" y="2641600"/>
            <a:ext cx="5892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8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دقت بیشتر در جراحی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0" y="2997200"/>
            <a:ext cx="53848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AR به جراحان اجازه می‌دهد تصاویر سی‌تی‌اسکن یا ام‌آرآی را به‌صورت </a:t>
            </a:r>
            <a:r>
              <a:rPr lang="en-US" sz="1400" dirty="0">
                <a:solidFill>
                  <a:srgbClr val="333333"/>
                </a:solidFill>
                <a:highlight>
                  <a:srgbClr val="FFD700">
                    <a:alpha val="30196"/>
                  </a:srgbClr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لحظه‌ای روی بدن بیمار </a:t>
            </a: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مشاهده کنند.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248400" y="3860800"/>
            <a:ext cx="5689600" cy="1168400"/>
          </a:xfrm>
          <a:custGeom>
            <a:avLst/>
            <a:gdLst/>
            <a:ahLst/>
            <a:cxnLst/>
            <a:rect l="l" t="t" r="r" b="b"/>
            <a:pathLst>
              <a:path w="5689600" h="1168400">
                <a:moveTo>
                  <a:pt x="101604" y="0"/>
                </a:moveTo>
                <a:lnTo>
                  <a:pt x="5587996" y="0"/>
                </a:lnTo>
                <a:cubicBezTo>
                  <a:pt x="5644110" y="0"/>
                  <a:pt x="5689600" y="45490"/>
                  <a:pt x="5689600" y="101604"/>
                </a:cubicBezTo>
                <a:lnTo>
                  <a:pt x="5689600" y="1066796"/>
                </a:lnTo>
                <a:cubicBezTo>
                  <a:pt x="5689600" y="1122910"/>
                  <a:pt x="5644110" y="1168400"/>
                  <a:pt x="5587996" y="1168400"/>
                </a:cubicBezTo>
                <a:lnTo>
                  <a:pt x="101604" y="1168400"/>
                </a:lnTo>
                <a:cubicBezTo>
                  <a:pt x="45490" y="1168400"/>
                  <a:pt x="0" y="1122910"/>
                  <a:pt x="0" y="1066796"/>
                </a:cubicBezTo>
                <a:lnTo>
                  <a:pt x="0" y="101604"/>
                </a:lnTo>
                <a:cubicBezTo>
                  <a:pt x="0" y="45527"/>
                  <a:pt x="45527" y="0"/>
                  <a:pt x="101604" y="0"/>
                </a:cubicBezTo>
                <a:close/>
              </a:path>
            </a:pathLst>
          </a:custGeom>
          <a:solidFill>
            <a:srgbClr val="6EC6C6">
              <a:alpha val="10196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5892800" y="4013200"/>
            <a:ext cx="5892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800" dirty="0">
                <a:solidFill>
                  <a:srgbClr val="6EC6C6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سرعت در اورژانس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6400800" y="4368800"/>
            <a:ext cx="53848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نمایش اطلاعات حیاتی بیمار از طریق عینک‌های AR در لحظه، فرآیند </a:t>
            </a:r>
            <a:r>
              <a:rPr lang="en-US" sz="1400" dirty="0">
                <a:solidFill>
                  <a:srgbClr val="333333"/>
                </a:solidFill>
                <a:highlight>
                  <a:srgbClr val="FFD700">
                    <a:alpha val="30196"/>
                  </a:srgbClr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تصمیم‌گیری و مداخله </a:t>
            </a: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را تسریع می‌کند.</a:t>
            </a:r>
            <a:endParaRPr lang="en-US" sz="1600" dirty="0"/>
          </a:p>
        </p:txBody>
      </p:sp>
      <p:pic>
        <p:nvPicPr>
          <p:cNvPr id="10" name="Image 1" descr="https://kimi-web-img.moonshot.cn/img/c8.alamy.com/7aaa7456cd877806b953b5f46952597147ee5d3b.jpg"/>
          <p:cNvPicPr>
            <a:picLocks noChangeAspect="1"/>
          </p:cNvPicPr>
          <p:nvPr/>
        </p:nvPicPr>
        <p:blipFill>
          <a:blip r:embed="rId3"/>
          <a:srcRect t="10414" b="10414"/>
          <a:stretch/>
        </p:blipFill>
        <p:spPr>
          <a:xfrm>
            <a:off x="254000" y="2336800"/>
            <a:ext cx="5689600" cy="2844800"/>
          </a:xfrm>
          <a:prstGeom prst="roundRect">
            <a:avLst>
              <a:gd name="adj" fmla="val 3571"/>
            </a:avLst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10161" y="1072508"/>
            <a:ext cx="1168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کاربرد VR و AR در توانبخشی شناختی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0" y="2463800"/>
            <a:ext cx="12192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این فناوری‌ها با طراحی بازی‌ها و تمرینات شناختی در محیط‌های مجازی، به بهبود عملکرد ذهنی و حرکتی بیماران کمک می‌کنند.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9482667" y="3073400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0" y="0"/>
                </a:moveTo>
                <a:lnTo>
                  <a:pt x="508000" y="0"/>
                </a:lnTo>
                <a:cubicBezTo>
                  <a:pt x="788373" y="0"/>
                  <a:pt x="1016000" y="227627"/>
                  <a:pt x="1016000" y="508000"/>
                </a:cubicBezTo>
                <a:lnTo>
                  <a:pt x="1016000" y="508000"/>
                </a:lnTo>
                <a:cubicBezTo>
                  <a:pt x="1016000" y="788373"/>
                  <a:pt x="788373" y="1016000"/>
                  <a:pt x="508000" y="1016000"/>
                </a:cubicBezTo>
                <a:lnTo>
                  <a:pt x="508000" y="1016000"/>
                </a:lnTo>
                <a:cubicBezTo>
                  <a:pt x="227627" y="1016000"/>
                  <a:pt x="0" y="788373"/>
                  <a:pt x="0" y="508000"/>
                </a:cubicBezTo>
                <a:lnTo>
                  <a:pt x="0" y="508000"/>
                </a:lnTo>
                <a:cubicBezTo>
                  <a:pt x="0" y="227627"/>
                  <a:pt x="227627" y="0"/>
                  <a:pt x="508000" y="0"/>
                </a:cubicBezTo>
                <a:close/>
              </a:path>
            </a:pathLst>
          </a:custGeom>
          <a:solidFill>
            <a:srgbClr val="4A90E2">
              <a:alpha val="20000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9762067" y="3352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07156" y="50006"/>
                </a:moveTo>
                <a:cubicBezTo>
                  <a:pt x="107156" y="22414"/>
                  <a:pt x="129570" y="0"/>
                  <a:pt x="157163" y="0"/>
                </a:cubicBezTo>
                <a:lnTo>
                  <a:pt x="178594" y="0"/>
                </a:lnTo>
                <a:cubicBezTo>
                  <a:pt x="194399" y="0"/>
                  <a:pt x="207169" y="12769"/>
                  <a:pt x="207169" y="28575"/>
                </a:cubicBezTo>
                <a:lnTo>
                  <a:pt x="207169" y="428625"/>
                </a:lnTo>
                <a:cubicBezTo>
                  <a:pt x="207169" y="444431"/>
                  <a:pt x="194399" y="457200"/>
                  <a:pt x="178594" y="457200"/>
                </a:cubicBezTo>
                <a:lnTo>
                  <a:pt x="150019" y="457200"/>
                </a:lnTo>
                <a:cubicBezTo>
                  <a:pt x="123408" y="457200"/>
                  <a:pt x="100995" y="438983"/>
                  <a:pt x="94655" y="414338"/>
                </a:cubicBezTo>
                <a:cubicBezTo>
                  <a:pt x="94030" y="414338"/>
                  <a:pt x="93494" y="414338"/>
                  <a:pt x="92869" y="414338"/>
                </a:cubicBezTo>
                <a:cubicBezTo>
                  <a:pt x="53400" y="414338"/>
                  <a:pt x="21431" y="382369"/>
                  <a:pt x="21431" y="342900"/>
                </a:cubicBezTo>
                <a:cubicBezTo>
                  <a:pt x="21431" y="326827"/>
                  <a:pt x="26789" y="312003"/>
                  <a:pt x="35719" y="300038"/>
                </a:cubicBezTo>
                <a:cubicBezTo>
                  <a:pt x="18395" y="287000"/>
                  <a:pt x="7144" y="266283"/>
                  <a:pt x="7144" y="242888"/>
                </a:cubicBezTo>
                <a:cubicBezTo>
                  <a:pt x="7144" y="215295"/>
                  <a:pt x="22860" y="191274"/>
                  <a:pt x="45720" y="179397"/>
                </a:cubicBezTo>
                <a:cubicBezTo>
                  <a:pt x="39380" y="168682"/>
                  <a:pt x="35719" y="156180"/>
                  <a:pt x="35719" y="142875"/>
                </a:cubicBezTo>
                <a:cubicBezTo>
                  <a:pt x="35719" y="103406"/>
                  <a:pt x="67687" y="71438"/>
                  <a:pt x="107156" y="71438"/>
                </a:cubicBezTo>
                <a:lnTo>
                  <a:pt x="107156" y="50006"/>
                </a:lnTo>
                <a:close/>
                <a:moveTo>
                  <a:pt x="350044" y="50006"/>
                </a:moveTo>
                <a:lnTo>
                  <a:pt x="350044" y="71438"/>
                </a:lnTo>
                <a:cubicBezTo>
                  <a:pt x="389513" y="71438"/>
                  <a:pt x="421481" y="103406"/>
                  <a:pt x="421481" y="142875"/>
                </a:cubicBezTo>
                <a:cubicBezTo>
                  <a:pt x="421481" y="156270"/>
                  <a:pt x="417820" y="168771"/>
                  <a:pt x="411480" y="179397"/>
                </a:cubicBezTo>
                <a:cubicBezTo>
                  <a:pt x="434429" y="191274"/>
                  <a:pt x="450056" y="215205"/>
                  <a:pt x="450056" y="242888"/>
                </a:cubicBezTo>
                <a:cubicBezTo>
                  <a:pt x="450056" y="266283"/>
                  <a:pt x="438805" y="287000"/>
                  <a:pt x="421481" y="300038"/>
                </a:cubicBezTo>
                <a:cubicBezTo>
                  <a:pt x="430411" y="312003"/>
                  <a:pt x="435769" y="326827"/>
                  <a:pt x="435769" y="342900"/>
                </a:cubicBezTo>
                <a:cubicBezTo>
                  <a:pt x="435769" y="382369"/>
                  <a:pt x="403800" y="414338"/>
                  <a:pt x="364331" y="414338"/>
                </a:cubicBezTo>
                <a:cubicBezTo>
                  <a:pt x="363706" y="414338"/>
                  <a:pt x="363170" y="414338"/>
                  <a:pt x="362545" y="414338"/>
                </a:cubicBezTo>
                <a:cubicBezTo>
                  <a:pt x="356205" y="438983"/>
                  <a:pt x="333792" y="457200"/>
                  <a:pt x="307181" y="457200"/>
                </a:cubicBezTo>
                <a:lnTo>
                  <a:pt x="278606" y="457200"/>
                </a:lnTo>
                <a:cubicBezTo>
                  <a:pt x="262801" y="457200"/>
                  <a:pt x="250031" y="444431"/>
                  <a:pt x="250031" y="428625"/>
                </a:cubicBezTo>
                <a:lnTo>
                  <a:pt x="250031" y="28575"/>
                </a:lnTo>
                <a:cubicBezTo>
                  <a:pt x="250031" y="12769"/>
                  <a:pt x="262801" y="0"/>
                  <a:pt x="278606" y="0"/>
                </a:cubicBezTo>
                <a:lnTo>
                  <a:pt x="300038" y="0"/>
                </a:lnTo>
                <a:cubicBezTo>
                  <a:pt x="327630" y="0"/>
                  <a:pt x="350044" y="22414"/>
                  <a:pt x="350044" y="50006"/>
                </a:cubicBezTo>
                <a:close/>
              </a:path>
            </a:pathLst>
          </a:custGeom>
          <a:solidFill>
            <a:srgbClr val="4A90E2"/>
          </a:solidFill>
          <a:ln/>
        </p:spPr>
      </p:sp>
      <p:sp>
        <p:nvSpPr>
          <p:cNvPr id="7" name="Text 4"/>
          <p:cNvSpPr/>
          <p:nvPr/>
        </p:nvSpPr>
        <p:spPr>
          <a:xfrm>
            <a:off x="8276167" y="4191000"/>
            <a:ext cx="3429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تقویت حافظه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5588000" y="3073400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0" y="0"/>
                </a:moveTo>
                <a:lnTo>
                  <a:pt x="508000" y="0"/>
                </a:lnTo>
                <a:cubicBezTo>
                  <a:pt x="788373" y="0"/>
                  <a:pt x="1016000" y="227627"/>
                  <a:pt x="1016000" y="508000"/>
                </a:cubicBezTo>
                <a:lnTo>
                  <a:pt x="1016000" y="508000"/>
                </a:lnTo>
                <a:cubicBezTo>
                  <a:pt x="1016000" y="788373"/>
                  <a:pt x="788373" y="1016000"/>
                  <a:pt x="508000" y="1016000"/>
                </a:cubicBezTo>
                <a:lnTo>
                  <a:pt x="508000" y="1016000"/>
                </a:lnTo>
                <a:cubicBezTo>
                  <a:pt x="227627" y="1016000"/>
                  <a:pt x="0" y="788373"/>
                  <a:pt x="0" y="508000"/>
                </a:cubicBezTo>
                <a:lnTo>
                  <a:pt x="0" y="508000"/>
                </a:lnTo>
                <a:cubicBezTo>
                  <a:pt x="0" y="227627"/>
                  <a:pt x="227627" y="0"/>
                  <a:pt x="508000" y="0"/>
                </a:cubicBezTo>
                <a:close/>
              </a:path>
            </a:pathLst>
          </a:custGeom>
          <a:solidFill>
            <a:srgbClr val="6EC6C6">
              <a:alpha val="20000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5838825" y="3352800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257175" y="28575"/>
                </a:moveTo>
                <a:cubicBezTo>
                  <a:pt x="185023" y="28575"/>
                  <a:pt x="127248" y="61436"/>
                  <a:pt x="85189" y="100548"/>
                </a:cubicBezTo>
                <a:cubicBezTo>
                  <a:pt x="43398" y="139392"/>
                  <a:pt x="15448" y="185738"/>
                  <a:pt x="2143" y="217616"/>
                </a:cubicBezTo>
                <a:cubicBezTo>
                  <a:pt x="-804" y="224671"/>
                  <a:pt x="-804" y="232529"/>
                  <a:pt x="2143" y="239584"/>
                </a:cubicBezTo>
                <a:cubicBezTo>
                  <a:pt x="15448" y="271463"/>
                  <a:pt x="43398" y="317897"/>
                  <a:pt x="85189" y="356652"/>
                </a:cubicBezTo>
                <a:cubicBezTo>
                  <a:pt x="127248" y="395674"/>
                  <a:pt x="185023" y="428625"/>
                  <a:pt x="257175" y="428625"/>
                </a:cubicBezTo>
                <a:cubicBezTo>
                  <a:pt x="329327" y="428625"/>
                  <a:pt x="387102" y="395764"/>
                  <a:pt x="429161" y="356652"/>
                </a:cubicBezTo>
                <a:cubicBezTo>
                  <a:pt x="470952" y="317808"/>
                  <a:pt x="498902" y="271463"/>
                  <a:pt x="512207" y="239584"/>
                </a:cubicBezTo>
                <a:cubicBezTo>
                  <a:pt x="515154" y="232529"/>
                  <a:pt x="515154" y="224671"/>
                  <a:pt x="512207" y="217616"/>
                </a:cubicBezTo>
                <a:cubicBezTo>
                  <a:pt x="498902" y="185737"/>
                  <a:pt x="470952" y="139303"/>
                  <a:pt x="429161" y="100548"/>
                </a:cubicBezTo>
                <a:cubicBezTo>
                  <a:pt x="387102" y="61526"/>
                  <a:pt x="329327" y="28575"/>
                  <a:pt x="257175" y="28575"/>
                </a:cubicBezTo>
                <a:close/>
                <a:moveTo>
                  <a:pt x="128588" y="228600"/>
                </a:moveTo>
                <a:cubicBezTo>
                  <a:pt x="128588" y="157631"/>
                  <a:pt x="186206" y="100013"/>
                  <a:pt x="257175" y="100013"/>
                </a:cubicBezTo>
                <a:cubicBezTo>
                  <a:pt x="328144" y="100013"/>
                  <a:pt x="385763" y="157631"/>
                  <a:pt x="385763" y="228600"/>
                </a:cubicBezTo>
                <a:cubicBezTo>
                  <a:pt x="385763" y="299569"/>
                  <a:pt x="328144" y="357188"/>
                  <a:pt x="257175" y="357188"/>
                </a:cubicBezTo>
                <a:cubicBezTo>
                  <a:pt x="186206" y="357188"/>
                  <a:pt x="128588" y="299569"/>
                  <a:pt x="128588" y="228600"/>
                </a:cubicBezTo>
                <a:close/>
                <a:moveTo>
                  <a:pt x="257175" y="171450"/>
                </a:moveTo>
                <a:cubicBezTo>
                  <a:pt x="257175" y="202972"/>
                  <a:pt x="231547" y="228600"/>
                  <a:pt x="200025" y="228600"/>
                </a:cubicBezTo>
                <a:cubicBezTo>
                  <a:pt x="189756" y="228600"/>
                  <a:pt x="180112" y="225921"/>
                  <a:pt x="171718" y="221099"/>
                </a:cubicBezTo>
                <a:cubicBezTo>
                  <a:pt x="170825" y="230832"/>
                  <a:pt x="171629" y="240834"/>
                  <a:pt x="174308" y="250746"/>
                </a:cubicBezTo>
                <a:cubicBezTo>
                  <a:pt x="186541" y="296466"/>
                  <a:pt x="233601" y="323612"/>
                  <a:pt x="279321" y="311378"/>
                </a:cubicBezTo>
                <a:cubicBezTo>
                  <a:pt x="325041" y="299145"/>
                  <a:pt x="352187" y="252085"/>
                  <a:pt x="339953" y="206365"/>
                </a:cubicBezTo>
                <a:cubicBezTo>
                  <a:pt x="329059" y="165556"/>
                  <a:pt x="290393" y="139571"/>
                  <a:pt x="249674" y="143143"/>
                </a:cubicBezTo>
                <a:cubicBezTo>
                  <a:pt x="254407" y="151448"/>
                  <a:pt x="257175" y="161092"/>
                  <a:pt x="257175" y="171450"/>
                </a:cubicBezTo>
                <a:close/>
              </a:path>
            </a:pathLst>
          </a:custGeom>
          <a:solidFill>
            <a:srgbClr val="6EC6C6"/>
          </a:solidFill>
          <a:ln/>
        </p:spPr>
      </p:sp>
      <p:sp>
        <p:nvSpPr>
          <p:cNvPr id="10" name="Text 7"/>
          <p:cNvSpPr/>
          <p:nvPr/>
        </p:nvSpPr>
        <p:spPr>
          <a:xfrm>
            <a:off x="4381500" y="4191000"/>
            <a:ext cx="3429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بهبود توجه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693333" y="3073400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0" y="0"/>
                </a:moveTo>
                <a:lnTo>
                  <a:pt x="508000" y="0"/>
                </a:lnTo>
                <a:cubicBezTo>
                  <a:pt x="788373" y="0"/>
                  <a:pt x="1016000" y="227627"/>
                  <a:pt x="1016000" y="508000"/>
                </a:cubicBezTo>
                <a:lnTo>
                  <a:pt x="1016000" y="508000"/>
                </a:lnTo>
                <a:cubicBezTo>
                  <a:pt x="1016000" y="788373"/>
                  <a:pt x="788373" y="1016000"/>
                  <a:pt x="508000" y="1016000"/>
                </a:cubicBezTo>
                <a:lnTo>
                  <a:pt x="508000" y="1016000"/>
                </a:lnTo>
                <a:cubicBezTo>
                  <a:pt x="227627" y="1016000"/>
                  <a:pt x="0" y="788373"/>
                  <a:pt x="0" y="508000"/>
                </a:cubicBezTo>
                <a:lnTo>
                  <a:pt x="0" y="508000"/>
                </a:lnTo>
                <a:cubicBezTo>
                  <a:pt x="0" y="227627"/>
                  <a:pt x="227627" y="0"/>
                  <a:pt x="508000" y="0"/>
                </a:cubicBezTo>
                <a:close/>
              </a:path>
            </a:pathLst>
          </a:custGeom>
          <a:solidFill>
            <a:srgbClr val="FFD700">
              <a:alpha val="20000"/>
            </a:srgbClr>
          </a:solidFill>
          <a:ln/>
        </p:spPr>
      </p:sp>
      <p:sp>
        <p:nvSpPr>
          <p:cNvPr id="12" name="Shape 9"/>
          <p:cNvSpPr/>
          <p:nvPr/>
        </p:nvSpPr>
        <p:spPr>
          <a:xfrm>
            <a:off x="2001308" y="3352800"/>
            <a:ext cx="400050" cy="457200"/>
          </a:xfrm>
          <a:custGeom>
            <a:avLst/>
            <a:gdLst/>
            <a:ahLst/>
            <a:cxnLst/>
            <a:rect l="l" t="t" r="r" b="b"/>
            <a:pathLst>
              <a:path w="400050" h="457200">
                <a:moveTo>
                  <a:pt x="229046" y="-28575"/>
                </a:moveTo>
                <a:cubicBezTo>
                  <a:pt x="256646" y="-28575"/>
                  <a:pt x="279053" y="-6168"/>
                  <a:pt x="279053" y="21431"/>
                </a:cubicBezTo>
                <a:cubicBezTo>
                  <a:pt x="279053" y="49030"/>
                  <a:pt x="256646" y="71438"/>
                  <a:pt x="229046" y="71438"/>
                </a:cubicBezTo>
                <a:cubicBezTo>
                  <a:pt x="201447" y="71438"/>
                  <a:pt x="179040" y="49030"/>
                  <a:pt x="179040" y="21431"/>
                </a:cubicBezTo>
                <a:cubicBezTo>
                  <a:pt x="179040" y="-6168"/>
                  <a:pt x="201447" y="-28575"/>
                  <a:pt x="229046" y="-28575"/>
                </a:cubicBezTo>
                <a:close/>
                <a:moveTo>
                  <a:pt x="110371" y="157163"/>
                </a:moveTo>
                <a:cubicBezTo>
                  <a:pt x="107424" y="157163"/>
                  <a:pt x="104835" y="158948"/>
                  <a:pt x="103763" y="161627"/>
                </a:cubicBezTo>
                <a:lnTo>
                  <a:pt x="84118" y="210651"/>
                </a:lnTo>
                <a:cubicBezTo>
                  <a:pt x="78224" y="225296"/>
                  <a:pt x="61615" y="232440"/>
                  <a:pt x="46970" y="226546"/>
                </a:cubicBezTo>
                <a:cubicBezTo>
                  <a:pt x="32325" y="220653"/>
                  <a:pt x="25182" y="204043"/>
                  <a:pt x="31075" y="189399"/>
                </a:cubicBezTo>
                <a:lnTo>
                  <a:pt x="50631" y="140375"/>
                </a:lnTo>
                <a:cubicBezTo>
                  <a:pt x="60454" y="115997"/>
                  <a:pt x="84028" y="100013"/>
                  <a:pt x="110371" y="100013"/>
                </a:cubicBezTo>
                <a:lnTo>
                  <a:pt x="197257" y="100013"/>
                </a:lnTo>
                <a:cubicBezTo>
                  <a:pt x="222706" y="100013"/>
                  <a:pt x="246191" y="113496"/>
                  <a:pt x="258961" y="135463"/>
                </a:cubicBezTo>
                <a:lnTo>
                  <a:pt x="288250" y="185738"/>
                </a:lnTo>
                <a:lnTo>
                  <a:pt x="343257" y="185738"/>
                </a:lnTo>
                <a:cubicBezTo>
                  <a:pt x="359063" y="185738"/>
                  <a:pt x="371832" y="198507"/>
                  <a:pt x="371832" y="214313"/>
                </a:cubicBezTo>
                <a:cubicBezTo>
                  <a:pt x="371832" y="230118"/>
                  <a:pt x="359063" y="242888"/>
                  <a:pt x="343257" y="242888"/>
                </a:cubicBezTo>
                <a:lnTo>
                  <a:pt x="288250" y="242888"/>
                </a:lnTo>
                <a:cubicBezTo>
                  <a:pt x="267891" y="242888"/>
                  <a:pt x="249138" y="232083"/>
                  <a:pt x="238869" y="214491"/>
                </a:cubicBezTo>
                <a:lnTo>
                  <a:pt x="229939" y="199221"/>
                </a:lnTo>
                <a:lnTo>
                  <a:pt x="211455" y="262086"/>
                </a:lnTo>
                <a:lnTo>
                  <a:pt x="278785" y="282267"/>
                </a:lnTo>
                <a:cubicBezTo>
                  <a:pt x="303520" y="289679"/>
                  <a:pt x="316111" y="317093"/>
                  <a:pt x="305663" y="340757"/>
                </a:cubicBezTo>
                <a:lnTo>
                  <a:pt x="255121" y="454521"/>
                </a:lnTo>
                <a:cubicBezTo>
                  <a:pt x="248692" y="468987"/>
                  <a:pt x="231815" y="475417"/>
                  <a:pt x="217438" y="468987"/>
                </a:cubicBezTo>
                <a:cubicBezTo>
                  <a:pt x="203061" y="462558"/>
                  <a:pt x="196542" y="445681"/>
                  <a:pt x="202972" y="431304"/>
                </a:cubicBezTo>
                <a:lnTo>
                  <a:pt x="246906" y="332363"/>
                </a:lnTo>
                <a:lnTo>
                  <a:pt x="161270" y="306645"/>
                </a:lnTo>
                <a:cubicBezTo>
                  <a:pt x="132070" y="297894"/>
                  <a:pt x="114836" y="267623"/>
                  <a:pt x="122247" y="238065"/>
                </a:cubicBezTo>
                <a:lnTo>
                  <a:pt x="142518" y="157163"/>
                </a:lnTo>
                <a:lnTo>
                  <a:pt x="110460" y="157163"/>
                </a:lnTo>
                <a:close/>
                <a:moveTo>
                  <a:pt x="103227" y="318790"/>
                </a:moveTo>
                <a:cubicBezTo>
                  <a:pt x="115104" y="332095"/>
                  <a:pt x="130641" y="342275"/>
                  <a:pt x="148947" y="347722"/>
                </a:cubicBezTo>
                <a:lnTo>
                  <a:pt x="153144" y="348972"/>
                </a:lnTo>
                <a:lnTo>
                  <a:pt x="146983" y="366206"/>
                </a:lnTo>
                <a:cubicBezTo>
                  <a:pt x="141803" y="380762"/>
                  <a:pt x="132695" y="393710"/>
                  <a:pt x="120819" y="403533"/>
                </a:cubicBezTo>
                <a:lnTo>
                  <a:pt x="47238" y="464165"/>
                </a:lnTo>
                <a:cubicBezTo>
                  <a:pt x="35094" y="474166"/>
                  <a:pt x="17056" y="472470"/>
                  <a:pt x="7054" y="460325"/>
                </a:cubicBezTo>
                <a:cubicBezTo>
                  <a:pt x="-2947" y="448181"/>
                  <a:pt x="-1250" y="430143"/>
                  <a:pt x="10894" y="420142"/>
                </a:cubicBezTo>
                <a:lnTo>
                  <a:pt x="84475" y="359509"/>
                </a:lnTo>
                <a:cubicBezTo>
                  <a:pt x="88493" y="356205"/>
                  <a:pt x="91440" y="351919"/>
                  <a:pt x="93226" y="347097"/>
                </a:cubicBezTo>
                <a:lnTo>
                  <a:pt x="103227" y="318790"/>
                </a:ln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13" name="Text 10"/>
          <p:cNvSpPr/>
          <p:nvPr/>
        </p:nvSpPr>
        <p:spPr>
          <a:xfrm>
            <a:off x="486833" y="4191000"/>
            <a:ext cx="3429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هماهنگی حرکتی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254000" y="4800600"/>
            <a:ext cx="11684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این روش‌ها برای بیماران مبتلا به </a:t>
            </a:r>
            <a:r>
              <a:rPr lang="en-US" sz="14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آلزایمر</a:t>
            </a: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، </a:t>
            </a:r>
            <a:r>
              <a:rPr lang="en-US" sz="14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سکته مغزی</a:t>
            </a: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یا </a:t>
            </a:r>
            <a:r>
              <a:rPr lang="en-US" sz="14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آسیب مغزی</a:t>
            </a: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بسیار مؤثر هستند.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96000" y="1625600"/>
            <a:ext cx="563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کاربرد VR و AR در تمرینات ورزشی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11290300" y="2794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266700" y="38100"/>
                </a:moveTo>
                <a:cubicBezTo>
                  <a:pt x="329803" y="38100"/>
                  <a:pt x="381000" y="89297"/>
                  <a:pt x="381000" y="152400"/>
                </a:cubicBezTo>
                <a:cubicBezTo>
                  <a:pt x="381000" y="215503"/>
                  <a:pt x="329803" y="266700"/>
                  <a:pt x="266700" y="266700"/>
                </a:cubicBezTo>
                <a:lnTo>
                  <a:pt x="114300" y="266700"/>
                </a:lnTo>
                <a:cubicBezTo>
                  <a:pt x="51197" y="266700"/>
                  <a:pt x="0" y="215503"/>
                  <a:pt x="0" y="152400"/>
                </a:cubicBezTo>
                <a:cubicBezTo>
                  <a:pt x="0" y="89297"/>
                  <a:pt x="51197" y="38100"/>
                  <a:pt x="114300" y="38100"/>
                </a:cubicBezTo>
                <a:lnTo>
                  <a:pt x="266700" y="38100"/>
                </a:lnTo>
                <a:close/>
                <a:moveTo>
                  <a:pt x="114300" y="104775"/>
                </a:moveTo>
                <a:cubicBezTo>
                  <a:pt x="106382" y="104775"/>
                  <a:pt x="100013" y="111145"/>
                  <a:pt x="100013" y="119062"/>
                </a:cubicBezTo>
                <a:lnTo>
                  <a:pt x="100013" y="138113"/>
                </a:lnTo>
                <a:lnTo>
                  <a:pt x="80962" y="138113"/>
                </a:lnTo>
                <a:cubicBezTo>
                  <a:pt x="73045" y="138113"/>
                  <a:pt x="66675" y="144482"/>
                  <a:pt x="66675" y="152400"/>
                </a:cubicBezTo>
                <a:cubicBezTo>
                  <a:pt x="66675" y="160318"/>
                  <a:pt x="73045" y="166688"/>
                  <a:pt x="80962" y="166688"/>
                </a:cubicBezTo>
                <a:lnTo>
                  <a:pt x="100013" y="166688"/>
                </a:lnTo>
                <a:lnTo>
                  <a:pt x="100013" y="185738"/>
                </a:lnTo>
                <a:cubicBezTo>
                  <a:pt x="100013" y="193655"/>
                  <a:pt x="106382" y="200025"/>
                  <a:pt x="114300" y="200025"/>
                </a:cubicBezTo>
                <a:cubicBezTo>
                  <a:pt x="122218" y="200025"/>
                  <a:pt x="128588" y="193655"/>
                  <a:pt x="128588" y="185738"/>
                </a:cubicBezTo>
                <a:lnTo>
                  <a:pt x="128588" y="166688"/>
                </a:lnTo>
                <a:lnTo>
                  <a:pt x="147638" y="166688"/>
                </a:lnTo>
                <a:cubicBezTo>
                  <a:pt x="155555" y="166688"/>
                  <a:pt x="161925" y="160318"/>
                  <a:pt x="161925" y="152400"/>
                </a:cubicBezTo>
                <a:cubicBezTo>
                  <a:pt x="161925" y="144482"/>
                  <a:pt x="155555" y="138113"/>
                  <a:pt x="147638" y="138113"/>
                </a:cubicBezTo>
                <a:lnTo>
                  <a:pt x="128588" y="138113"/>
                </a:lnTo>
                <a:lnTo>
                  <a:pt x="128588" y="119062"/>
                </a:lnTo>
                <a:cubicBezTo>
                  <a:pt x="128588" y="111145"/>
                  <a:pt x="122218" y="104775"/>
                  <a:pt x="114300" y="104775"/>
                </a:cubicBezTo>
                <a:close/>
                <a:moveTo>
                  <a:pt x="257175" y="161925"/>
                </a:moveTo>
                <a:cubicBezTo>
                  <a:pt x="246661" y="161925"/>
                  <a:pt x="238125" y="170461"/>
                  <a:pt x="238125" y="180975"/>
                </a:cubicBezTo>
                <a:cubicBezTo>
                  <a:pt x="238125" y="191489"/>
                  <a:pt x="246661" y="200025"/>
                  <a:pt x="257175" y="200025"/>
                </a:cubicBezTo>
                <a:cubicBezTo>
                  <a:pt x="267689" y="200025"/>
                  <a:pt x="276225" y="191489"/>
                  <a:pt x="276225" y="180975"/>
                </a:cubicBezTo>
                <a:cubicBezTo>
                  <a:pt x="276225" y="170461"/>
                  <a:pt x="267689" y="161925"/>
                  <a:pt x="257175" y="161925"/>
                </a:cubicBezTo>
                <a:close/>
                <a:moveTo>
                  <a:pt x="295275" y="104775"/>
                </a:moveTo>
                <a:cubicBezTo>
                  <a:pt x="284761" y="104775"/>
                  <a:pt x="276225" y="113311"/>
                  <a:pt x="276225" y="123825"/>
                </a:cubicBezTo>
                <a:cubicBezTo>
                  <a:pt x="276225" y="134339"/>
                  <a:pt x="284761" y="142875"/>
                  <a:pt x="295275" y="142875"/>
                </a:cubicBezTo>
                <a:cubicBezTo>
                  <a:pt x="305789" y="142875"/>
                  <a:pt x="314325" y="134339"/>
                  <a:pt x="314325" y="123825"/>
                </a:cubicBezTo>
                <a:cubicBezTo>
                  <a:pt x="314325" y="113311"/>
                  <a:pt x="305789" y="104775"/>
                  <a:pt x="295275" y="104775"/>
                </a:cubicBez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5" name="Text 2"/>
          <p:cNvSpPr/>
          <p:nvPr/>
        </p:nvSpPr>
        <p:spPr>
          <a:xfrm>
            <a:off x="6801115" y="2743200"/>
            <a:ext cx="44196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8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شبیه‌سازی بازی‌ها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801115" y="3098800"/>
            <a:ext cx="44196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تمرین سناریوهای بازی و تصمیم‌گیری در محیط مجازی.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1342423" y="3606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38100"/>
                </a:moveTo>
                <a:cubicBezTo>
                  <a:pt x="38100" y="27563"/>
                  <a:pt x="29587" y="19050"/>
                  <a:pt x="19050" y="19050"/>
                </a:cubicBezTo>
                <a:cubicBezTo>
                  <a:pt x="8513" y="19050"/>
                  <a:pt x="0" y="27563"/>
                  <a:pt x="0" y="38100"/>
                </a:cubicBezTo>
                <a:lnTo>
                  <a:pt x="0" y="238125"/>
                </a:lnTo>
                <a:cubicBezTo>
                  <a:pt x="0" y="264438"/>
                  <a:pt x="21312" y="285750"/>
                  <a:pt x="47625" y="285750"/>
                </a:cubicBezTo>
                <a:lnTo>
                  <a:pt x="285750" y="285750"/>
                </a:lnTo>
                <a:cubicBezTo>
                  <a:pt x="296287" y="285750"/>
                  <a:pt x="304800" y="277237"/>
                  <a:pt x="304800" y="266700"/>
                </a:cubicBezTo>
                <a:cubicBezTo>
                  <a:pt x="304800" y="256163"/>
                  <a:pt x="296287" y="247650"/>
                  <a:pt x="285750" y="247650"/>
                </a:cubicBezTo>
                <a:lnTo>
                  <a:pt x="47625" y="247650"/>
                </a:lnTo>
                <a:cubicBezTo>
                  <a:pt x="42386" y="247650"/>
                  <a:pt x="38100" y="243364"/>
                  <a:pt x="38100" y="238125"/>
                </a:cubicBezTo>
                <a:lnTo>
                  <a:pt x="38100" y="38100"/>
                </a:lnTo>
                <a:close/>
                <a:moveTo>
                  <a:pt x="280154" y="89654"/>
                </a:moveTo>
                <a:cubicBezTo>
                  <a:pt x="287595" y="82213"/>
                  <a:pt x="287595" y="70128"/>
                  <a:pt x="280154" y="62686"/>
                </a:cubicBezTo>
                <a:cubicBezTo>
                  <a:pt x="272713" y="55245"/>
                  <a:pt x="260628" y="55245"/>
                  <a:pt x="253186" y="62686"/>
                </a:cubicBezTo>
                <a:lnTo>
                  <a:pt x="190500" y="125432"/>
                </a:lnTo>
                <a:lnTo>
                  <a:pt x="156329" y="91321"/>
                </a:lnTo>
                <a:cubicBezTo>
                  <a:pt x="148888" y="83880"/>
                  <a:pt x="136803" y="83880"/>
                  <a:pt x="129361" y="91321"/>
                </a:cubicBezTo>
                <a:lnTo>
                  <a:pt x="72211" y="148471"/>
                </a:lnTo>
                <a:cubicBezTo>
                  <a:pt x="64770" y="155912"/>
                  <a:pt x="64770" y="167997"/>
                  <a:pt x="72211" y="175439"/>
                </a:cubicBezTo>
                <a:cubicBezTo>
                  <a:pt x="79653" y="182880"/>
                  <a:pt x="91738" y="182880"/>
                  <a:pt x="99179" y="175439"/>
                </a:cubicBezTo>
                <a:lnTo>
                  <a:pt x="142875" y="131743"/>
                </a:lnTo>
                <a:lnTo>
                  <a:pt x="177046" y="165914"/>
                </a:lnTo>
                <a:cubicBezTo>
                  <a:pt x="184487" y="173355"/>
                  <a:pt x="196572" y="173355"/>
                  <a:pt x="204014" y="165914"/>
                </a:cubicBezTo>
                <a:lnTo>
                  <a:pt x="280214" y="89714"/>
                </a:ln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8" name="Text 5"/>
          <p:cNvSpPr/>
          <p:nvPr/>
        </p:nvSpPr>
        <p:spPr>
          <a:xfrm>
            <a:off x="5588000" y="3556000"/>
            <a:ext cx="5664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8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آنالیز عملکرد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6096000" y="3911600"/>
            <a:ext cx="51562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نمایش داده‌های عملکردی مانند سرعت و زاویه حرکت در زمان واقعی با AR.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1328400" y="4673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cubicBezTo>
                  <a:pt x="155138" y="0"/>
                  <a:pt x="157877" y="595"/>
                  <a:pt x="160377" y="1726"/>
                </a:cubicBezTo>
                <a:lnTo>
                  <a:pt x="272534" y="49292"/>
                </a:lnTo>
                <a:cubicBezTo>
                  <a:pt x="285631" y="54828"/>
                  <a:pt x="295394" y="67747"/>
                  <a:pt x="295335" y="83344"/>
                </a:cubicBezTo>
                <a:cubicBezTo>
                  <a:pt x="295037" y="142399"/>
                  <a:pt x="270748" y="250448"/>
                  <a:pt x="168176" y="299561"/>
                </a:cubicBezTo>
                <a:cubicBezTo>
                  <a:pt x="158234" y="304324"/>
                  <a:pt x="146685" y="304324"/>
                  <a:pt x="136743" y="299561"/>
                </a:cubicBezTo>
                <a:cubicBezTo>
                  <a:pt x="34111" y="250448"/>
                  <a:pt x="9882" y="142399"/>
                  <a:pt x="9585" y="83344"/>
                </a:cubicBezTo>
                <a:cubicBezTo>
                  <a:pt x="9525" y="67747"/>
                  <a:pt x="19288" y="54828"/>
                  <a:pt x="32385" y="49292"/>
                </a:cubicBezTo>
                <a:lnTo>
                  <a:pt x="144482" y="1726"/>
                </a:lnTo>
                <a:cubicBezTo>
                  <a:pt x="146983" y="595"/>
                  <a:pt x="149662" y="0"/>
                  <a:pt x="152400" y="0"/>
                </a:cubicBezTo>
                <a:close/>
                <a:moveTo>
                  <a:pt x="152400" y="39767"/>
                </a:moveTo>
                <a:lnTo>
                  <a:pt x="152400" y="264855"/>
                </a:lnTo>
                <a:cubicBezTo>
                  <a:pt x="234553" y="225088"/>
                  <a:pt x="256639" y="136981"/>
                  <a:pt x="257175" y="84237"/>
                </a:cubicBezTo>
                <a:lnTo>
                  <a:pt x="152400" y="39826"/>
                </a:lnTo>
                <a:lnTo>
                  <a:pt x="152400" y="39826"/>
                </a:ln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11" name="Text 8"/>
          <p:cNvSpPr/>
          <p:nvPr/>
        </p:nvSpPr>
        <p:spPr>
          <a:xfrm>
            <a:off x="5588529" y="4622800"/>
            <a:ext cx="5638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8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کاهش آسیب‌ها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5588529" y="4978400"/>
            <a:ext cx="56388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تمرین تکنیک‌ها در محیط کنترل‌شده و ارزیابی آمادگی جسمانی مجازی.</a:t>
            </a:r>
            <a:endParaRPr lang="en-US" sz="1600" dirty="0"/>
          </a:p>
        </p:txBody>
      </p:sp>
      <p:pic>
        <p:nvPicPr>
          <p:cNvPr id="13" name="Image 1" descr="https://kimi-web-img.moonshot.cn/img/in-mind.org/b95a1904177a17775adaf06d534c9098cc09da18.jpg"/>
          <p:cNvPicPr>
            <a:picLocks noChangeAspect="1"/>
          </p:cNvPicPr>
          <p:nvPr/>
        </p:nvPicPr>
        <p:blipFill>
          <a:blip r:embed="rId3"/>
          <a:srcRect l="24393" r="24393"/>
          <a:stretch/>
        </p:blipFill>
        <p:spPr>
          <a:xfrm>
            <a:off x="457200" y="457200"/>
            <a:ext cx="5435600" cy="5943600"/>
          </a:xfrm>
          <a:prstGeom prst="roundRect">
            <a:avLst>
              <a:gd name="adj" fmla="val 2804"/>
            </a:avLst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01600" y="1090773"/>
            <a:ext cx="1168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کاربرد VR و AR در بازی‌های رایانه‌ای</a:t>
            </a:r>
            <a:endParaRPr lang="en-US" sz="1600" dirty="0"/>
          </a:p>
        </p:txBody>
      </p:sp>
      <p:pic>
        <p:nvPicPr>
          <p:cNvPr id="4" name="Image 1" descr="https://kimi-web-img.moonshot.cn/img/img.freepik.com/54a0012890d0850ed9856492a0d6cdb3cb85e035.jpg"/>
          <p:cNvPicPr>
            <a:picLocks noChangeAspect="1"/>
          </p:cNvPicPr>
          <p:nvPr/>
        </p:nvPicPr>
        <p:blipFill>
          <a:blip r:embed="rId3"/>
          <a:srcRect t="12198" b="12198"/>
          <a:stretch/>
        </p:blipFill>
        <p:spPr>
          <a:xfrm>
            <a:off x="6248400" y="2336800"/>
            <a:ext cx="5689600" cy="2844800"/>
          </a:xfrm>
          <a:prstGeom prst="roundRect">
            <a:avLst>
              <a:gd name="adj" fmla="val 3571"/>
            </a:avLst>
          </a:prstGeom>
        </p:spPr>
      </p:pic>
      <p:sp>
        <p:nvSpPr>
          <p:cNvPr id="5" name="Shape 1"/>
          <p:cNvSpPr/>
          <p:nvPr/>
        </p:nvSpPr>
        <p:spPr>
          <a:xfrm>
            <a:off x="254000" y="2616200"/>
            <a:ext cx="5689600" cy="914400"/>
          </a:xfrm>
          <a:custGeom>
            <a:avLst/>
            <a:gdLst/>
            <a:ahLst/>
            <a:cxnLst/>
            <a:rect l="l" t="t" r="r" b="b"/>
            <a:pathLst>
              <a:path w="5689600" h="914400">
                <a:moveTo>
                  <a:pt x="101599" y="0"/>
                </a:moveTo>
                <a:lnTo>
                  <a:pt x="5588001" y="0"/>
                </a:lnTo>
                <a:cubicBezTo>
                  <a:pt x="5644113" y="0"/>
                  <a:pt x="5689600" y="45487"/>
                  <a:pt x="5689600" y="101599"/>
                </a:cubicBezTo>
                <a:lnTo>
                  <a:pt x="5689600" y="812801"/>
                </a:lnTo>
                <a:cubicBezTo>
                  <a:pt x="5689600" y="868913"/>
                  <a:pt x="5644113" y="914400"/>
                  <a:pt x="5588001" y="914400"/>
                </a:cubicBezTo>
                <a:lnTo>
                  <a:pt x="101599" y="914400"/>
                </a:lnTo>
                <a:cubicBezTo>
                  <a:pt x="45487" y="914400"/>
                  <a:pt x="0" y="868913"/>
                  <a:pt x="0" y="812801"/>
                </a:cubicBezTo>
                <a:lnTo>
                  <a:pt x="0" y="101599"/>
                </a:lnTo>
                <a:cubicBezTo>
                  <a:pt x="0" y="45525"/>
                  <a:pt x="45525" y="0"/>
                  <a:pt x="101599" y="0"/>
                </a:cubicBezTo>
                <a:close/>
              </a:path>
            </a:pathLst>
          </a:custGeom>
          <a:solidFill>
            <a:srgbClr val="4A90E2">
              <a:alpha val="10196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406400" y="2768600"/>
            <a:ext cx="5384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8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تجربه غوطه‌ورانه با VR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-101600" y="3124200"/>
            <a:ext cx="58928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حس حضور واقعی در دنیای بازی و تعامل مستقیم با شخصیت‌ها و اشیاء.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254000" y="3733800"/>
            <a:ext cx="5689600" cy="1168400"/>
          </a:xfrm>
          <a:custGeom>
            <a:avLst/>
            <a:gdLst/>
            <a:ahLst/>
            <a:cxnLst/>
            <a:rect l="l" t="t" r="r" b="b"/>
            <a:pathLst>
              <a:path w="5689600" h="1168400">
                <a:moveTo>
                  <a:pt x="101604" y="0"/>
                </a:moveTo>
                <a:lnTo>
                  <a:pt x="5587996" y="0"/>
                </a:lnTo>
                <a:cubicBezTo>
                  <a:pt x="5644110" y="0"/>
                  <a:pt x="5689600" y="45490"/>
                  <a:pt x="5689600" y="101604"/>
                </a:cubicBezTo>
                <a:lnTo>
                  <a:pt x="5689600" y="1066796"/>
                </a:lnTo>
                <a:cubicBezTo>
                  <a:pt x="5689600" y="1122910"/>
                  <a:pt x="5644110" y="1168400"/>
                  <a:pt x="5587996" y="1168400"/>
                </a:cubicBezTo>
                <a:lnTo>
                  <a:pt x="101604" y="1168400"/>
                </a:lnTo>
                <a:cubicBezTo>
                  <a:pt x="45490" y="1168400"/>
                  <a:pt x="0" y="1122910"/>
                  <a:pt x="0" y="1066796"/>
                </a:cubicBezTo>
                <a:lnTo>
                  <a:pt x="0" y="101604"/>
                </a:lnTo>
                <a:cubicBezTo>
                  <a:pt x="0" y="45527"/>
                  <a:pt x="45527" y="0"/>
                  <a:pt x="101604" y="0"/>
                </a:cubicBezTo>
                <a:close/>
              </a:path>
            </a:pathLst>
          </a:custGeom>
          <a:solidFill>
            <a:srgbClr val="6EC6C6">
              <a:alpha val="10196"/>
            </a:srgbClr>
          </a:solidFill>
          <a:ln/>
        </p:spPr>
      </p:sp>
      <p:sp>
        <p:nvSpPr>
          <p:cNvPr id="9" name="Text 5"/>
          <p:cNvSpPr/>
          <p:nvPr/>
        </p:nvSpPr>
        <p:spPr>
          <a:xfrm>
            <a:off x="406400" y="3886200"/>
            <a:ext cx="5384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800" dirty="0">
                <a:solidFill>
                  <a:srgbClr val="6EC6C6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ادغام دنیای واقعی با AR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06400" y="4241800"/>
            <a:ext cx="53848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بازی‌هایی مانند Pokémon Go که کاوش در دنیای واقعی را با جستجوی اشیای مجازی ترکیب می‌کنند.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https://kimi-web-img.moonshot.cn/img/img.freepik.com/14abe6685bdd0e408b0dd9820d9899cd4b288fcd.jpg"/>
          <p:cNvPicPr>
            <a:picLocks noChangeAspect="1"/>
          </p:cNvPicPr>
          <p:nvPr/>
        </p:nvPicPr>
        <p:blipFill>
          <a:blip r:embed="rId3"/>
          <a:srcRect l="19540" r="19540"/>
          <a:stretch/>
        </p:blipFill>
        <p:spPr>
          <a:xfrm>
            <a:off x="6299200" y="457200"/>
            <a:ext cx="5435600" cy="5943600"/>
          </a:xfrm>
          <a:prstGeom prst="roundRect">
            <a:avLst>
              <a:gd name="adj" fmla="val 2804"/>
            </a:avLst>
          </a:prstGeom>
        </p:spPr>
      </p:pic>
      <p:sp>
        <p:nvSpPr>
          <p:cNvPr id="4" name="Text 0"/>
          <p:cNvSpPr/>
          <p:nvPr/>
        </p:nvSpPr>
        <p:spPr>
          <a:xfrm>
            <a:off x="660400" y="871591"/>
            <a:ext cx="563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 rtl="1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کاربرد VR و AR در پارک‌های تفریحی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254000" y="3098800"/>
            <a:ext cx="5638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پارک‌های تفریحی از این فناوری‌ها برای ایجاد تجربه‌های هیجان‌انگیز و فراموش‌نشدنی استفاده می‌کنند.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5684838" y="3949700"/>
            <a:ext cx="200025" cy="177800"/>
          </a:xfrm>
          <a:custGeom>
            <a:avLst/>
            <a:gdLst/>
            <a:ahLst/>
            <a:cxnLst/>
            <a:rect l="l" t="t" r="r" b="b"/>
            <a:pathLst>
              <a:path w="200025" h="177800">
                <a:moveTo>
                  <a:pt x="129183" y="49972"/>
                </a:moveTo>
                <a:lnTo>
                  <a:pt x="59973" y="13960"/>
                </a:lnTo>
                <a:cubicBezTo>
                  <a:pt x="57195" y="12536"/>
                  <a:pt x="53965" y="12293"/>
                  <a:pt x="51048" y="13370"/>
                </a:cubicBezTo>
                <a:lnTo>
                  <a:pt x="36775" y="18579"/>
                </a:lnTo>
                <a:cubicBezTo>
                  <a:pt x="33199" y="19864"/>
                  <a:pt x="31983" y="24274"/>
                  <a:pt x="34310" y="27260"/>
                </a:cubicBezTo>
                <a:lnTo>
                  <a:pt x="69557" y="71676"/>
                </a:lnTo>
                <a:lnTo>
                  <a:pt x="34761" y="84316"/>
                </a:lnTo>
                <a:lnTo>
                  <a:pt x="13891" y="71606"/>
                </a:lnTo>
                <a:cubicBezTo>
                  <a:pt x="11738" y="70287"/>
                  <a:pt x="9098" y="70043"/>
                  <a:pt x="6702" y="70877"/>
                </a:cubicBezTo>
                <a:lnTo>
                  <a:pt x="1042" y="72961"/>
                </a:lnTo>
                <a:cubicBezTo>
                  <a:pt x="-2222" y="74141"/>
                  <a:pt x="-3612" y="77996"/>
                  <a:pt x="-1841" y="80982"/>
                </a:cubicBezTo>
                <a:lnTo>
                  <a:pt x="16773" y="112861"/>
                </a:lnTo>
                <a:cubicBezTo>
                  <a:pt x="22190" y="122133"/>
                  <a:pt x="33476" y="126196"/>
                  <a:pt x="43547" y="122515"/>
                </a:cubicBezTo>
                <a:lnTo>
                  <a:pt x="48027" y="120883"/>
                </a:lnTo>
                <a:lnTo>
                  <a:pt x="48027" y="120883"/>
                </a:lnTo>
                <a:lnTo>
                  <a:pt x="186377" y="70530"/>
                </a:lnTo>
                <a:cubicBezTo>
                  <a:pt x="196483" y="66849"/>
                  <a:pt x="201657" y="55701"/>
                  <a:pt x="198011" y="45596"/>
                </a:cubicBezTo>
                <a:cubicBezTo>
                  <a:pt x="194365" y="35491"/>
                  <a:pt x="183183" y="30316"/>
                  <a:pt x="173077" y="33963"/>
                </a:cubicBezTo>
                <a:lnTo>
                  <a:pt x="129183" y="49972"/>
                </a:lnTo>
                <a:close/>
                <a:moveTo>
                  <a:pt x="11182" y="155575"/>
                </a:moveTo>
                <a:cubicBezTo>
                  <a:pt x="5035" y="155575"/>
                  <a:pt x="69" y="160541"/>
                  <a:pt x="69" y="166688"/>
                </a:cubicBezTo>
                <a:cubicBezTo>
                  <a:pt x="69" y="172834"/>
                  <a:pt x="5035" y="177800"/>
                  <a:pt x="11182" y="177800"/>
                </a:cubicBezTo>
                <a:lnTo>
                  <a:pt x="188982" y="177800"/>
                </a:lnTo>
                <a:cubicBezTo>
                  <a:pt x="195129" y="177800"/>
                  <a:pt x="200094" y="172834"/>
                  <a:pt x="200094" y="166688"/>
                </a:cubicBezTo>
                <a:cubicBezTo>
                  <a:pt x="200094" y="160541"/>
                  <a:pt x="195129" y="155575"/>
                  <a:pt x="188982" y="155575"/>
                </a:cubicBezTo>
                <a:lnTo>
                  <a:pt x="11182" y="155575"/>
                </a:ln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7" name="Text 3"/>
          <p:cNvSpPr/>
          <p:nvPr/>
        </p:nvSpPr>
        <p:spPr>
          <a:xfrm>
            <a:off x="482600" y="3911600"/>
            <a:ext cx="54102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شبیه‌سازهای پرواز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482600" y="4267200"/>
            <a:ext cx="54102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ترن‌های هوایی مجازی</a:t>
            </a: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5707063" y="4660900"/>
            <a:ext cx="155575" cy="177800"/>
          </a:xfrm>
          <a:custGeom>
            <a:avLst/>
            <a:gdLst/>
            <a:ahLst/>
            <a:cxnLst/>
            <a:rect l="l" t="t" r="r" b="b"/>
            <a:pathLst>
              <a:path w="155575" h="177800">
                <a:moveTo>
                  <a:pt x="100013" y="22225"/>
                </a:moveTo>
                <a:lnTo>
                  <a:pt x="122238" y="22225"/>
                </a:lnTo>
                <a:lnTo>
                  <a:pt x="122238" y="166688"/>
                </a:lnTo>
                <a:cubicBezTo>
                  <a:pt x="122238" y="172834"/>
                  <a:pt x="127203" y="177800"/>
                  <a:pt x="133350" y="177800"/>
                </a:cubicBezTo>
                <a:lnTo>
                  <a:pt x="144463" y="177800"/>
                </a:lnTo>
                <a:cubicBezTo>
                  <a:pt x="150609" y="177800"/>
                  <a:pt x="155575" y="172834"/>
                  <a:pt x="155575" y="166688"/>
                </a:cubicBezTo>
                <a:cubicBezTo>
                  <a:pt x="155575" y="160541"/>
                  <a:pt x="150609" y="155575"/>
                  <a:pt x="144463" y="155575"/>
                </a:cubicBezTo>
                <a:lnTo>
                  <a:pt x="144463" y="22225"/>
                </a:lnTo>
                <a:cubicBezTo>
                  <a:pt x="144463" y="9967"/>
                  <a:pt x="134496" y="0"/>
                  <a:pt x="122238" y="0"/>
                </a:cubicBezTo>
                <a:lnTo>
                  <a:pt x="88900" y="0"/>
                </a:lnTo>
                <a:lnTo>
                  <a:pt x="88900" y="0"/>
                </a:lnTo>
                <a:lnTo>
                  <a:pt x="33337" y="0"/>
                </a:lnTo>
                <a:cubicBezTo>
                  <a:pt x="21079" y="0"/>
                  <a:pt x="11112" y="9967"/>
                  <a:pt x="11112" y="22225"/>
                </a:cubicBezTo>
                <a:lnTo>
                  <a:pt x="11112" y="155575"/>
                </a:lnTo>
                <a:cubicBezTo>
                  <a:pt x="4966" y="155575"/>
                  <a:pt x="0" y="160541"/>
                  <a:pt x="0" y="166688"/>
                </a:cubicBezTo>
                <a:cubicBezTo>
                  <a:pt x="0" y="172834"/>
                  <a:pt x="4966" y="177800"/>
                  <a:pt x="11112" y="177800"/>
                </a:cubicBezTo>
                <a:lnTo>
                  <a:pt x="88900" y="177800"/>
                </a:lnTo>
                <a:cubicBezTo>
                  <a:pt x="95047" y="177800"/>
                  <a:pt x="100013" y="172834"/>
                  <a:pt x="100013" y="166688"/>
                </a:cubicBezTo>
                <a:lnTo>
                  <a:pt x="100013" y="22225"/>
                </a:lnTo>
                <a:close/>
                <a:moveTo>
                  <a:pt x="55563" y="88900"/>
                </a:moveTo>
                <a:cubicBezTo>
                  <a:pt x="55563" y="82767"/>
                  <a:pt x="60542" y="77788"/>
                  <a:pt x="66675" y="77788"/>
                </a:cubicBezTo>
                <a:cubicBezTo>
                  <a:pt x="72808" y="77788"/>
                  <a:pt x="77788" y="82767"/>
                  <a:pt x="77788" y="88900"/>
                </a:cubicBezTo>
                <a:cubicBezTo>
                  <a:pt x="77788" y="95033"/>
                  <a:pt x="72808" y="100013"/>
                  <a:pt x="66675" y="100013"/>
                </a:cubicBezTo>
                <a:cubicBezTo>
                  <a:pt x="60542" y="100013"/>
                  <a:pt x="55563" y="95033"/>
                  <a:pt x="55563" y="88900"/>
                </a:cubicBez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10" name="Text 6"/>
          <p:cNvSpPr/>
          <p:nvPr/>
        </p:nvSpPr>
        <p:spPr>
          <a:xfrm>
            <a:off x="482600" y="4622800"/>
            <a:ext cx="54102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اتاق‌های فرار تعاملی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54000" y="1195227"/>
            <a:ext cx="1168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کاربرد VR و AR در معماری و طراحی داخلی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6248400" y="2489200"/>
            <a:ext cx="5689600" cy="1168400"/>
          </a:xfrm>
          <a:custGeom>
            <a:avLst/>
            <a:gdLst/>
            <a:ahLst/>
            <a:cxnLst/>
            <a:rect l="l" t="t" r="r" b="b"/>
            <a:pathLst>
              <a:path w="5689600" h="1168400">
                <a:moveTo>
                  <a:pt x="101604" y="0"/>
                </a:moveTo>
                <a:lnTo>
                  <a:pt x="5587996" y="0"/>
                </a:lnTo>
                <a:cubicBezTo>
                  <a:pt x="5644110" y="0"/>
                  <a:pt x="5689600" y="45490"/>
                  <a:pt x="5689600" y="101604"/>
                </a:cubicBezTo>
                <a:lnTo>
                  <a:pt x="5689600" y="1066796"/>
                </a:lnTo>
                <a:cubicBezTo>
                  <a:pt x="5689600" y="1122910"/>
                  <a:pt x="5644110" y="1168400"/>
                  <a:pt x="5587996" y="1168400"/>
                </a:cubicBezTo>
                <a:lnTo>
                  <a:pt x="101604" y="1168400"/>
                </a:lnTo>
                <a:cubicBezTo>
                  <a:pt x="45490" y="1168400"/>
                  <a:pt x="0" y="1122910"/>
                  <a:pt x="0" y="1066796"/>
                </a:cubicBezTo>
                <a:lnTo>
                  <a:pt x="0" y="101604"/>
                </a:lnTo>
                <a:cubicBezTo>
                  <a:pt x="0" y="45527"/>
                  <a:pt x="45527" y="0"/>
                  <a:pt x="101604" y="0"/>
                </a:cubicBezTo>
                <a:close/>
              </a:path>
            </a:pathLst>
          </a:custGeom>
          <a:solidFill>
            <a:srgbClr val="4A90E2">
              <a:alpha val="10196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00800" y="2641600"/>
            <a:ext cx="5384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8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بازدید مجازی با VR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0" y="2997200"/>
            <a:ext cx="53848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امکان </a:t>
            </a:r>
            <a:r>
              <a:rPr lang="en-US" sz="1400" dirty="0">
                <a:solidFill>
                  <a:srgbClr val="333333"/>
                </a:solidFill>
                <a:highlight>
                  <a:srgbClr val="FFD700">
                    <a:alpha val="30196"/>
                  </a:srgbClr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«قدم زدن» در ساختمان طراحی‌شده </a:t>
            </a: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قبل از ساخت، بررسی نور، مقیاس و چیدمان.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248400" y="3860800"/>
            <a:ext cx="5689600" cy="1168400"/>
          </a:xfrm>
          <a:custGeom>
            <a:avLst/>
            <a:gdLst/>
            <a:ahLst/>
            <a:cxnLst/>
            <a:rect l="l" t="t" r="r" b="b"/>
            <a:pathLst>
              <a:path w="5689600" h="1168400">
                <a:moveTo>
                  <a:pt x="101604" y="0"/>
                </a:moveTo>
                <a:lnTo>
                  <a:pt x="5587996" y="0"/>
                </a:lnTo>
                <a:cubicBezTo>
                  <a:pt x="5644110" y="0"/>
                  <a:pt x="5689600" y="45490"/>
                  <a:pt x="5689600" y="101604"/>
                </a:cubicBezTo>
                <a:lnTo>
                  <a:pt x="5689600" y="1066796"/>
                </a:lnTo>
                <a:cubicBezTo>
                  <a:pt x="5689600" y="1122910"/>
                  <a:pt x="5644110" y="1168400"/>
                  <a:pt x="5587996" y="1168400"/>
                </a:cubicBezTo>
                <a:lnTo>
                  <a:pt x="101604" y="1168400"/>
                </a:lnTo>
                <a:cubicBezTo>
                  <a:pt x="45490" y="1168400"/>
                  <a:pt x="0" y="1122910"/>
                  <a:pt x="0" y="1066796"/>
                </a:cubicBezTo>
                <a:lnTo>
                  <a:pt x="0" y="101604"/>
                </a:lnTo>
                <a:cubicBezTo>
                  <a:pt x="0" y="45527"/>
                  <a:pt x="45527" y="0"/>
                  <a:pt x="101604" y="0"/>
                </a:cubicBezTo>
                <a:close/>
              </a:path>
            </a:pathLst>
          </a:custGeom>
          <a:solidFill>
            <a:srgbClr val="6EC6C6">
              <a:alpha val="10196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6400800" y="4013200"/>
            <a:ext cx="5384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800" dirty="0">
                <a:solidFill>
                  <a:srgbClr val="6EC6C6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طراحی داخلی با AR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6400800" y="4368800"/>
            <a:ext cx="53848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مشاهده </a:t>
            </a:r>
            <a:r>
              <a:rPr lang="en-US" sz="1400" dirty="0">
                <a:solidFill>
                  <a:srgbClr val="333333"/>
                </a:solidFill>
                <a:highlight>
                  <a:srgbClr val="FFD700">
                    <a:alpha val="30196"/>
                  </a:srgbClr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مبلمان و دکوراسیون به‌صورت مجازی </a:t>
            </a: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در فضای واقعی خانه برای تصمیم‌گیری بهتر.</a:t>
            </a:r>
            <a:endParaRPr lang="en-US" sz="1600" dirty="0"/>
          </a:p>
        </p:txBody>
      </p:sp>
      <p:pic>
        <p:nvPicPr>
          <p:cNvPr id="10" name="Image 1" descr="https://kimi-web-img.moonshot.cn/img/img95.699pic.com/e6ce6eb0f4d0add8db85ffe09bf34f8897676a64"/>
          <p:cNvPicPr>
            <a:picLocks noChangeAspect="1"/>
          </p:cNvPicPr>
          <p:nvPr/>
        </p:nvPicPr>
        <p:blipFill>
          <a:blip r:embed="rId3"/>
          <a:srcRect t="5500" b="5500"/>
          <a:stretch/>
        </p:blipFill>
        <p:spPr>
          <a:xfrm>
            <a:off x="254000" y="2336800"/>
            <a:ext cx="5689600" cy="2844800"/>
          </a:xfrm>
          <a:prstGeom prst="roundRect">
            <a:avLst>
              <a:gd name="adj" fmla="val 3571"/>
            </a:avLst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96000" y="1549400"/>
            <a:ext cx="563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کاربرد VR و AR در آموزش معماری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6096000" y="2667000"/>
            <a:ext cx="5638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دانشجویان معماری می‌توانند از این فناوری‌ها برای یادگیری عمیق‌تر و عملی‌تر استفاده کنند.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1483711" y="35306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11274" y="-1240"/>
                </a:moveTo>
                <a:cubicBezTo>
                  <a:pt x="121096" y="-6896"/>
                  <a:pt x="133201" y="-6896"/>
                  <a:pt x="143024" y="-1240"/>
                </a:cubicBezTo>
                <a:lnTo>
                  <a:pt x="230287" y="49113"/>
                </a:lnTo>
                <a:cubicBezTo>
                  <a:pt x="240109" y="54769"/>
                  <a:pt x="246162" y="65286"/>
                  <a:pt x="246162" y="76597"/>
                </a:cubicBezTo>
                <a:lnTo>
                  <a:pt x="246162" y="177304"/>
                </a:lnTo>
                <a:cubicBezTo>
                  <a:pt x="246162" y="188664"/>
                  <a:pt x="240109" y="199132"/>
                  <a:pt x="230287" y="204787"/>
                </a:cubicBezTo>
                <a:lnTo>
                  <a:pt x="143024" y="255240"/>
                </a:lnTo>
                <a:cubicBezTo>
                  <a:pt x="133201" y="260896"/>
                  <a:pt x="121096" y="260896"/>
                  <a:pt x="111274" y="255240"/>
                </a:cubicBezTo>
                <a:lnTo>
                  <a:pt x="24061" y="204887"/>
                </a:lnTo>
                <a:cubicBezTo>
                  <a:pt x="14238" y="199231"/>
                  <a:pt x="8186" y="188714"/>
                  <a:pt x="8186" y="177403"/>
                </a:cubicBezTo>
                <a:lnTo>
                  <a:pt x="8186" y="76696"/>
                </a:lnTo>
                <a:cubicBezTo>
                  <a:pt x="8186" y="65336"/>
                  <a:pt x="14238" y="54868"/>
                  <a:pt x="24061" y="49213"/>
                </a:cubicBezTo>
                <a:lnTo>
                  <a:pt x="111274" y="-1240"/>
                </a:lnTo>
                <a:close/>
                <a:moveTo>
                  <a:pt x="214362" y="177354"/>
                </a:moveTo>
                <a:lnTo>
                  <a:pt x="214362" y="94952"/>
                </a:lnTo>
                <a:lnTo>
                  <a:pt x="143024" y="136128"/>
                </a:lnTo>
                <a:lnTo>
                  <a:pt x="143024" y="218529"/>
                </a:lnTo>
                <a:lnTo>
                  <a:pt x="214362" y="177354"/>
                </a:ln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6" name="Text 3"/>
          <p:cNvSpPr/>
          <p:nvPr/>
        </p:nvSpPr>
        <p:spPr>
          <a:xfrm>
            <a:off x="6096000" y="3479800"/>
            <a:ext cx="52451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ساخت پروژه‌های مجازی: تجربه کار در فضاهای طراحی‌شده به‌صورت سه‌بعدی.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1462676" y="4292600"/>
            <a:ext cx="285750" cy="254000"/>
          </a:xfrm>
          <a:custGeom>
            <a:avLst/>
            <a:gdLst/>
            <a:ahLst/>
            <a:cxnLst/>
            <a:rect l="l" t="t" r="r" b="b"/>
            <a:pathLst>
              <a:path w="285750" h="254000">
                <a:moveTo>
                  <a:pt x="142875" y="15875"/>
                </a:moveTo>
                <a:cubicBezTo>
                  <a:pt x="102791" y="15875"/>
                  <a:pt x="70693" y="34131"/>
                  <a:pt x="47327" y="55860"/>
                </a:cubicBezTo>
                <a:cubicBezTo>
                  <a:pt x="24110" y="77440"/>
                  <a:pt x="8582" y="103188"/>
                  <a:pt x="1191" y="120898"/>
                </a:cubicBezTo>
                <a:cubicBezTo>
                  <a:pt x="-446" y="124817"/>
                  <a:pt x="-446" y="129183"/>
                  <a:pt x="1191" y="133102"/>
                </a:cubicBezTo>
                <a:cubicBezTo>
                  <a:pt x="8582" y="150813"/>
                  <a:pt x="24110" y="176609"/>
                  <a:pt x="47327" y="198140"/>
                </a:cubicBezTo>
                <a:cubicBezTo>
                  <a:pt x="70693" y="219819"/>
                  <a:pt x="102791" y="238125"/>
                  <a:pt x="142875" y="238125"/>
                </a:cubicBezTo>
                <a:cubicBezTo>
                  <a:pt x="182959" y="238125"/>
                  <a:pt x="215057" y="219869"/>
                  <a:pt x="238423" y="198140"/>
                </a:cubicBezTo>
                <a:cubicBezTo>
                  <a:pt x="261640" y="176560"/>
                  <a:pt x="277168" y="150813"/>
                  <a:pt x="284559" y="133102"/>
                </a:cubicBezTo>
                <a:cubicBezTo>
                  <a:pt x="286196" y="129183"/>
                  <a:pt x="286196" y="124817"/>
                  <a:pt x="284559" y="120898"/>
                </a:cubicBezTo>
                <a:cubicBezTo>
                  <a:pt x="277168" y="103187"/>
                  <a:pt x="261640" y="77391"/>
                  <a:pt x="238423" y="55860"/>
                </a:cubicBezTo>
                <a:cubicBezTo>
                  <a:pt x="215057" y="34181"/>
                  <a:pt x="182959" y="15875"/>
                  <a:pt x="142875" y="15875"/>
                </a:cubicBezTo>
                <a:close/>
                <a:moveTo>
                  <a:pt x="71438" y="127000"/>
                </a:moveTo>
                <a:cubicBezTo>
                  <a:pt x="71438" y="87573"/>
                  <a:pt x="103448" y="55563"/>
                  <a:pt x="142875" y="55563"/>
                </a:cubicBezTo>
                <a:cubicBezTo>
                  <a:pt x="182302" y="55563"/>
                  <a:pt x="214313" y="87573"/>
                  <a:pt x="214313" y="127000"/>
                </a:cubicBezTo>
                <a:cubicBezTo>
                  <a:pt x="214313" y="166427"/>
                  <a:pt x="182302" y="198438"/>
                  <a:pt x="142875" y="198438"/>
                </a:cubicBezTo>
                <a:cubicBezTo>
                  <a:pt x="103448" y="198438"/>
                  <a:pt x="71438" y="166427"/>
                  <a:pt x="71438" y="127000"/>
                </a:cubicBezTo>
                <a:close/>
                <a:moveTo>
                  <a:pt x="142875" y="95250"/>
                </a:moveTo>
                <a:cubicBezTo>
                  <a:pt x="142875" y="112762"/>
                  <a:pt x="128637" y="127000"/>
                  <a:pt x="111125" y="127000"/>
                </a:cubicBezTo>
                <a:cubicBezTo>
                  <a:pt x="105420" y="127000"/>
                  <a:pt x="100062" y="125512"/>
                  <a:pt x="95399" y="122833"/>
                </a:cubicBezTo>
                <a:cubicBezTo>
                  <a:pt x="94903" y="128240"/>
                  <a:pt x="95349" y="133796"/>
                  <a:pt x="96838" y="139303"/>
                </a:cubicBezTo>
                <a:cubicBezTo>
                  <a:pt x="103634" y="164703"/>
                  <a:pt x="129778" y="179784"/>
                  <a:pt x="155178" y="172988"/>
                </a:cubicBezTo>
                <a:cubicBezTo>
                  <a:pt x="180578" y="166191"/>
                  <a:pt x="195659" y="140047"/>
                  <a:pt x="188863" y="114647"/>
                </a:cubicBezTo>
                <a:cubicBezTo>
                  <a:pt x="182811" y="91976"/>
                  <a:pt x="161330" y="77539"/>
                  <a:pt x="138708" y="79524"/>
                </a:cubicBezTo>
                <a:cubicBezTo>
                  <a:pt x="141337" y="84138"/>
                  <a:pt x="142875" y="89495"/>
                  <a:pt x="142875" y="95250"/>
                </a:cubicBez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8" name="Text 5"/>
          <p:cNvSpPr/>
          <p:nvPr/>
        </p:nvSpPr>
        <p:spPr>
          <a:xfrm>
            <a:off x="6096000" y="4241800"/>
            <a:ext cx="52324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افزایش درک فضایی: درک عمیق‌تر مفاهیم معماری از طریق تجربه مستقیم.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11449050" y="50546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95250" y="127000"/>
                </a:moveTo>
                <a:lnTo>
                  <a:pt x="75654" y="146596"/>
                </a:lnTo>
                <a:cubicBezTo>
                  <a:pt x="69404" y="144165"/>
                  <a:pt x="62657" y="142875"/>
                  <a:pt x="55563" y="142875"/>
                </a:cubicBezTo>
                <a:cubicBezTo>
                  <a:pt x="24854" y="142875"/>
                  <a:pt x="0" y="167729"/>
                  <a:pt x="0" y="198438"/>
                </a:cubicBezTo>
                <a:cubicBezTo>
                  <a:pt x="0" y="229146"/>
                  <a:pt x="24854" y="254000"/>
                  <a:pt x="55563" y="254000"/>
                </a:cubicBezTo>
                <a:cubicBezTo>
                  <a:pt x="86271" y="254000"/>
                  <a:pt x="111125" y="229146"/>
                  <a:pt x="111125" y="198438"/>
                </a:cubicBezTo>
                <a:cubicBezTo>
                  <a:pt x="111125" y="191343"/>
                  <a:pt x="109786" y="184596"/>
                  <a:pt x="107404" y="178346"/>
                </a:cubicBezTo>
                <a:lnTo>
                  <a:pt x="247650" y="38100"/>
                </a:lnTo>
                <a:cubicBezTo>
                  <a:pt x="251172" y="34578"/>
                  <a:pt x="251172" y="28922"/>
                  <a:pt x="247650" y="25400"/>
                </a:cubicBezTo>
                <a:cubicBezTo>
                  <a:pt x="233611" y="11361"/>
                  <a:pt x="210889" y="11361"/>
                  <a:pt x="196850" y="25400"/>
                </a:cubicBezTo>
                <a:lnTo>
                  <a:pt x="127000" y="95250"/>
                </a:lnTo>
                <a:lnTo>
                  <a:pt x="107404" y="75654"/>
                </a:lnTo>
                <a:cubicBezTo>
                  <a:pt x="109835" y="69404"/>
                  <a:pt x="111125" y="62657"/>
                  <a:pt x="111125" y="55563"/>
                </a:cubicBezTo>
                <a:cubicBezTo>
                  <a:pt x="111125" y="24854"/>
                  <a:pt x="86271" y="0"/>
                  <a:pt x="55563" y="0"/>
                </a:cubicBezTo>
                <a:cubicBezTo>
                  <a:pt x="24854" y="0"/>
                  <a:pt x="0" y="24854"/>
                  <a:pt x="0" y="55563"/>
                </a:cubicBezTo>
                <a:cubicBezTo>
                  <a:pt x="0" y="86271"/>
                  <a:pt x="24854" y="111125"/>
                  <a:pt x="55563" y="111125"/>
                </a:cubicBezTo>
                <a:cubicBezTo>
                  <a:pt x="62657" y="111125"/>
                  <a:pt x="69404" y="109786"/>
                  <a:pt x="75654" y="107404"/>
                </a:cubicBezTo>
                <a:lnTo>
                  <a:pt x="95250" y="127000"/>
                </a:lnTo>
                <a:close/>
                <a:moveTo>
                  <a:pt x="143818" y="175568"/>
                </a:moveTo>
                <a:lnTo>
                  <a:pt x="196850" y="228600"/>
                </a:lnTo>
                <a:cubicBezTo>
                  <a:pt x="210889" y="242639"/>
                  <a:pt x="233611" y="242639"/>
                  <a:pt x="247650" y="228600"/>
                </a:cubicBezTo>
                <a:cubicBezTo>
                  <a:pt x="251172" y="225078"/>
                  <a:pt x="251172" y="219422"/>
                  <a:pt x="247650" y="215900"/>
                </a:cubicBezTo>
                <a:lnTo>
                  <a:pt x="175568" y="143818"/>
                </a:lnTo>
                <a:lnTo>
                  <a:pt x="143818" y="175568"/>
                </a:lnTo>
                <a:close/>
                <a:moveTo>
                  <a:pt x="31750" y="55563"/>
                </a:moveTo>
                <a:cubicBezTo>
                  <a:pt x="31750" y="42420"/>
                  <a:pt x="42420" y="31750"/>
                  <a:pt x="55562" y="31750"/>
                </a:cubicBezTo>
                <a:cubicBezTo>
                  <a:pt x="68705" y="31750"/>
                  <a:pt x="79375" y="42420"/>
                  <a:pt x="79375" y="55562"/>
                </a:cubicBezTo>
                <a:cubicBezTo>
                  <a:pt x="79375" y="68705"/>
                  <a:pt x="68705" y="79375"/>
                  <a:pt x="55563" y="79375"/>
                </a:cubicBezTo>
                <a:cubicBezTo>
                  <a:pt x="42420" y="79375"/>
                  <a:pt x="31750" y="68705"/>
                  <a:pt x="31750" y="55563"/>
                </a:cubicBezTo>
                <a:close/>
                <a:moveTo>
                  <a:pt x="55563" y="174625"/>
                </a:moveTo>
                <a:cubicBezTo>
                  <a:pt x="68705" y="174625"/>
                  <a:pt x="79375" y="185295"/>
                  <a:pt x="79375" y="198438"/>
                </a:cubicBezTo>
                <a:cubicBezTo>
                  <a:pt x="79375" y="211580"/>
                  <a:pt x="68705" y="222250"/>
                  <a:pt x="55563" y="222250"/>
                </a:cubicBezTo>
                <a:cubicBezTo>
                  <a:pt x="42420" y="222250"/>
                  <a:pt x="31750" y="211580"/>
                  <a:pt x="31750" y="198438"/>
                </a:cubicBezTo>
                <a:cubicBezTo>
                  <a:pt x="31750" y="185295"/>
                  <a:pt x="42420" y="174625"/>
                  <a:pt x="55562" y="174625"/>
                </a:cubicBez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10" name="Text 7"/>
          <p:cNvSpPr/>
          <p:nvPr/>
        </p:nvSpPr>
        <p:spPr>
          <a:xfrm>
            <a:off x="6725312" y="5003800"/>
            <a:ext cx="4533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کاهش هزینه: نیاز کمتر به ساخت ماکت‌های فیزیکی.</a:t>
            </a:r>
            <a:endParaRPr lang="en-US" sz="1600" dirty="0"/>
          </a:p>
        </p:txBody>
      </p:sp>
      <p:pic>
        <p:nvPicPr>
          <p:cNvPr id="11" name="Image 1" descr="https://kimi-web-img.moonshot.cn/img/images.adsttc.com/be7b6c54a95a3bc5fcada403995738e453fbea1a.jpg"/>
          <p:cNvPicPr>
            <a:picLocks noChangeAspect="1"/>
          </p:cNvPicPr>
          <p:nvPr/>
        </p:nvPicPr>
        <p:blipFill>
          <a:blip r:embed="rId3"/>
          <a:srcRect l="21223" r="21223"/>
          <a:stretch/>
        </p:blipFill>
        <p:spPr>
          <a:xfrm>
            <a:off x="457200" y="457200"/>
            <a:ext cx="5435600" cy="5943600"/>
          </a:xfrm>
          <a:prstGeom prst="roundRect">
            <a:avLst>
              <a:gd name="adj" fmla="val 2804"/>
            </a:avLst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01600" y="1070225"/>
            <a:ext cx="1168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کاربرد VR و AR در گردشگری مجازی</a:t>
            </a:r>
            <a:endParaRPr lang="en-US" sz="1600" dirty="0"/>
          </a:p>
        </p:txBody>
      </p:sp>
      <p:pic>
        <p:nvPicPr>
          <p:cNvPr id="4" name="Image 1" descr="https://kimi-web-img.moonshot.cn/img/l13.alamy.com/d5d90567829847bfed1693267461ef3a40c38f1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48400" y="2336800"/>
            <a:ext cx="5689600" cy="2844800"/>
          </a:xfrm>
          <a:prstGeom prst="roundRect">
            <a:avLst>
              <a:gd name="adj" fmla="val 3571"/>
            </a:avLst>
          </a:prstGeom>
        </p:spPr>
      </p:pic>
      <p:sp>
        <p:nvSpPr>
          <p:cNvPr id="5" name="Shape 1"/>
          <p:cNvSpPr/>
          <p:nvPr/>
        </p:nvSpPr>
        <p:spPr>
          <a:xfrm>
            <a:off x="254000" y="2616200"/>
            <a:ext cx="5689600" cy="1168400"/>
          </a:xfrm>
          <a:custGeom>
            <a:avLst/>
            <a:gdLst/>
            <a:ahLst/>
            <a:cxnLst/>
            <a:rect l="l" t="t" r="r" b="b"/>
            <a:pathLst>
              <a:path w="5689600" h="1168400">
                <a:moveTo>
                  <a:pt x="101604" y="0"/>
                </a:moveTo>
                <a:lnTo>
                  <a:pt x="5587996" y="0"/>
                </a:lnTo>
                <a:cubicBezTo>
                  <a:pt x="5644110" y="0"/>
                  <a:pt x="5689600" y="45490"/>
                  <a:pt x="5689600" y="101604"/>
                </a:cubicBezTo>
                <a:lnTo>
                  <a:pt x="5689600" y="1066796"/>
                </a:lnTo>
                <a:cubicBezTo>
                  <a:pt x="5689600" y="1122910"/>
                  <a:pt x="5644110" y="1168400"/>
                  <a:pt x="5587996" y="1168400"/>
                </a:cubicBezTo>
                <a:lnTo>
                  <a:pt x="101604" y="1168400"/>
                </a:lnTo>
                <a:cubicBezTo>
                  <a:pt x="45490" y="1168400"/>
                  <a:pt x="0" y="1122910"/>
                  <a:pt x="0" y="1066796"/>
                </a:cubicBezTo>
                <a:lnTo>
                  <a:pt x="0" y="101604"/>
                </a:lnTo>
                <a:cubicBezTo>
                  <a:pt x="0" y="45527"/>
                  <a:pt x="45527" y="0"/>
                  <a:pt x="101604" y="0"/>
                </a:cubicBezTo>
                <a:close/>
              </a:path>
            </a:pathLst>
          </a:custGeom>
          <a:solidFill>
            <a:srgbClr val="4A90E2">
              <a:alpha val="10196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406400" y="2768600"/>
            <a:ext cx="5384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8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بازدید مجازی با VR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406400" y="3124200"/>
            <a:ext cx="53848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امکان بازدید 360 درجه از مکان‌های تاریخی و طبیعی برای افراد ناتوان یا دور از مقصد.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254000" y="3987800"/>
            <a:ext cx="5689600" cy="914400"/>
          </a:xfrm>
          <a:custGeom>
            <a:avLst/>
            <a:gdLst/>
            <a:ahLst/>
            <a:cxnLst/>
            <a:rect l="l" t="t" r="r" b="b"/>
            <a:pathLst>
              <a:path w="5689600" h="914400">
                <a:moveTo>
                  <a:pt x="101599" y="0"/>
                </a:moveTo>
                <a:lnTo>
                  <a:pt x="5588001" y="0"/>
                </a:lnTo>
                <a:cubicBezTo>
                  <a:pt x="5644113" y="0"/>
                  <a:pt x="5689600" y="45487"/>
                  <a:pt x="5689600" y="101599"/>
                </a:cubicBezTo>
                <a:lnTo>
                  <a:pt x="5689600" y="812801"/>
                </a:lnTo>
                <a:cubicBezTo>
                  <a:pt x="5689600" y="868913"/>
                  <a:pt x="5644113" y="914400"/>
                  <a:pt x="5588001" y="914400"/>
                </a:cubicBezTo>
                <a:lnTo>
                  <a:pt x="101599" y="914400"/>
                </a:lnTo>
                <a:cubicBezTo>
                  <a:pt x="45487" y="914400"/>
                  <a:pt x="0" y="868913"/>
                  <a:pt x="0" y="812801"/>
                </a:cubicBezTo>
                <a:lnTo>
                  <a:pt x="0" y="101599"/>
                </a:lnTo>
                <a:cubicBezTo>
                  <a:pt x="0" y="45525"/>
                  <a:pt x="45525" y="0"/>
                  <a:pt x="101599" y="0"/>
                </a:cubicBezTo>
                <a:close/>
              </a:path>
            </a:pathLst>
          </a:custGeom>
          <a:solidFill>
            <a:srgbClr val="6EC6C6">
              <a:alpha val="10196"/>
            </a:srgbClr>
          </a:solidFill>
          <a:ln/>
        </p:spPr>
      </p:sp>
      <p:sp>
        <p:nvSpPr>
          <p:cNvPr id="9" name="Text 5"/>
          <p:cNvSpPr/>
          <p:nvPr/>
        </p:nvSpPr>
        <p:spPr>
          <a:xfrm>
            <a:off x="406400" y="4140200"/>
            <a:ext cx="5384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800" dirty="0">
                <a:solidFill>
                  <a:srgbClr val="6EC6C6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بازدید تعاملی با AR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-101600" y="4495800"/>
            <a:ext cx="58928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نمایش اطلاعات تاریخی یا تصویری روی جاذبه‌ها در هنگام بازدید واقعی.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875" y="1153274"/>
            <a:ext cx="1168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چالش‌های فنی و اقتصادی VR و AR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6223000" y="2819400"/>
            <a:ext cx="5715000" cy="863600"/>
          </a:xfrm>
          <a:custGeom>
            <a:avLst/>
            <a:gdLst/>
            <a:ahLst/>
            <a:cxnLst/>
            <a:rect l="l" t="t" r="r" b="b"/>
            <a:pathLst>
              <a:path w="5715000" h="863600">
                <a:moveTo>
                  <a:pt x="101603" y="0"/>
                </a:moveTo>
                <a:lnTo>
                  <a:pt x="5613397" y="0"/>
                </a:lnTo>
                <a:cubicBezTo>
                  <a:pt x="5669511" y="0"/>
                  <a:pt x="5715000" y="45489"/>
                  <a:pt x="5715000" y="101603"/>
                </a:cubicBezTo>
                <a:lnTo>
                  <a:pt x="5715000" y="761997"/>
                </a:lnTo>
                <a:cubicBezTo>
                  <a:pt x="5715000" y="818111"/>
                  <a:pt x="5669511" y="863600"/>
                  <a:pt x="5613397" y="863600"/>
                </a:cubicBezTo>
                <a:lnTo>
                  <a:pt x="101603" y="863600"/>
                </a:lnTo>
                <a:cubicBezTo>
                  <a:pt x="45527" y="863600"/>
                  <a:pt x="0" y="818073"/>
                  <a:pt x="0" y="761997"/>
                </a:cubicBezTo>
                <a:lnTo>
                  <a:pt x="0" y="101603"/>
                </a:lnTo>
                <a:cubicBezTo>
                  <a:pt x="0" y="45527"/>
                  <a:pt x="45527" y="0"/>
                  <a:pt x="101603" y="0"/>
                </a:cubicBezTo>
                <a:close/>
              </a:path>
            </a:pathLst>
          </a:custGeom>
          <a:solidFill>
            <a:srgbClr val="4A90E2">
              <a:alpha val="10196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11364913" y="3043771"/>
            <a:ext cx="238125" cy="381000"/>
          </a:xfrm>
          <a:custGeom>
            <a:avLst/>
            <a:gdLst/>
            <a:ahLst/>
            <a:cxnLst/>
            <a:rect l="l" t="t" r="r" b="b"/>
            <a:pathLst>
              <a:path w="238125" h="381000">
                <a:moveTo>
                  <a:pt x="101203" y="17859"/>
                </a:moveTo>
                <a:cubicBezTo>
                  <a:pt x="101203" y="7962"/>
                  <a:pt x="109165" y="0"/>
                  <a:pt x="119063" y="0"/>
                </a:cubicBezTo>
                <a:cubicBezTo>
                  <a:pt x="128960" y="0"/>
                  <a:pt x="136922" y="7962"/>
                  <a:pt x="136922" y="17859"/>
                </a:cubicBezTo>
                <a:lnTo>
                  <a:pt x="136922" y="47625"/>
                </a:lnTo>
                <a:lnTo>
                  <a:pt x="178594" y="47625"/>
                </a:lnTo>
                <a:cubicBezTo>
                  <a:pt x="191765" y="47625"/>
                  <a:pt x="202406" y="58266"/>
                  <a:pt x="202406" y="71438"/>
                </a:cubicBezTo>
                <a:cubicBezTo>
                  <a:pt x="202406" y="84609"/>
                  <a:pt x="191765" y="95250"/>
                  <a:pt x="178594" y="95250"/>
                </a:cubicBezTo>
                <a:lnTo>
                  <a:pt x="93092" y="95250"/>
                </a:lnTo>
                <a:cubicBezTo>
                  <a:pt x="74563" y="95250"/>
                  <a:pt x="59531" y="110282"/>
                  <a:pt x="59531" y="128811"/>
                </a:cubicBezTo>
                <a:cubicBezTo>
                  <a:pt x="59531" y="145554"/>
                  <a:pt x="71810" y="159693"/>
                  <a:pt x="88329" y="162074"/>
                </a:cubicBezTo>
                <a:lnTo>
                  <a:pt x="156493" y="171822"/>
                </a:lnTo>
                <a:cubicBezTo>
                  <a:pt x="196528" y="177552"/>
                  <a:pt x="226219" y="211782"/>
                  <a:pt x="226219" y="252189"/>
                </a:cubicBezTo>
                <a:cubicBezTo>
                  <a:pt x="226219" y="297061"/>
                  <a:pt x="189830" y="333375"/>
                  <a:pt x="145033" y="333375"/>
                </a:cubicBezTo>
                <a:lnTo>
                  <a:pt x="136922" y="333375"/>
                </a:lnTo>
                <a:lnTo>
                  <a:pt x="136922" y="363141"/>
                </a:lnTo>
                <a:cubicBezTo>
                  <a:pt x="136922" y="373038"/>
                  <a:pt x="128960" y="381000"/>
                  <a:pt x="119063" y="381000"/>
                </a:cubicBezTo>
                <a:cubicBezTo>
                  <a:pt x="109165" y="381000"/>
                  <a:pt x="101203" y="373038"/>
                  <a:pt x="101203" y="363141"/>
                </a:cubicBezTo>
                <a:lnTo>
                  <a:pt x="101203" y="333375"/>
                </a:lnTo>
                <a:lnTo>
                  <a:pt x="47625" y="333375"/>
                </a:lnTo>
                <a:cubicBezTo>
                  <a:pt x="34454" y="333375"/>
                  <a:pt x="23812" y="322734"/>
                  <a:pt x="23812" y="309563"/>
                </a:cubicBezTo>
                <a:cubicBezTo>
                  <a:pt x="23812" y="296391"/>
                  <a:pt x="34454" y="285750"/>
                  <a:pt x="47625" y="285750"/>
                </a:cubicBezTo>
                <a:lnTo>
                  <a:pt x="145033" y="285750"/>
                </a:lnTo>
                <a:cubicBezTo>
                  <a:pt x="163562" y="285750"/>
                  <a:pt x="178594" y="270718"/>
                  <a:pt x="178594" y="252189"/>
                </a:cubicBezTo>
                <a:cubicBezTo>
                  <a:pt x="178594" y="235446"/>
                  <a:pt x="166315" y="221307"/>
                  <a:pt x="149796" y="218926"/>
                </a:cubicBezTo>
                <a:lnTo>
                  <a:pt x="81632" y="209178"/>
                </a:lnTo>
                <a:cubicBezTo>
                  <a:pt x="41597" y="203522"/>
                  <a:pt x="11906" y="169218"/>
                  <a:pt x="11906" y="128811"/>
                </a:cubicBezTo>
                <a:cubicBezTo>
                  <a:pt x="11906" y="84013"/>
                  <a:pt x="48295" y="47625"/>
                  <a:pt x="93092" y="47625"/>
                </a:cubicBezTo>
                <a:lnTo>
                  <a:pt x="101203" y="47625"/>
                </a:lnTo>
                <a:lnTo>
                  <a:pt x="101203" y="17859"/>
                </a:lnTo>
                <a:close/>
              </a:path>
            </a:pathLst>
          </a:custGeom>
          <a:solidFill>
            <a:srgbClr val="4A90E2"/>
          </a:solidFill>
          <a:ln/>
        </p:spPr>
      </p:sp>
      <p:sp>
        <p:nvSpPr>
          <p:cNvPr id="6" name="Text 3"/>
          <p:cNvSpPr/>
          <p:nvPr/>
        </p:nvSpPr>
        <p:spPr>
          <a:xfrm>
            <a:off x="6505046" y="2971800"/>
            <a:ext cx="4521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هزینه بالای تجهیزات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505046" y="3276600"/>
            <a:ext cx="45212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هدست‌ها و سخت‌افزارهای پیشرفته هزینه زیادی دارند.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254000" y="2819400"/>
            <a:ext cx="5715000" cy="863600"/>
          </a:xfrm>
          <a:custGeom>
            <a:avLst/>
            <a:gdLst/>
            <a:ahLst/>
            <a:cxnLst/>
            <a:rect l="l" t="t" r="r" b="b"/>
            <a:pathLst>
              <a:path w="5715000" h="863600">
                <a:moveTo>
                  <a:pt x="101603" y="0"/>
                </a:moveTo>
                <a:lnTo>
                  <a:pt x="5613397" y="0"/>
                </a:lnTo>
                <a:cubicBezTo>
                  <a:pt x="5669511" y="0"/>
                  <a:pt x="5715000" y="45489"/>
                  <a:pt x="5715000" y="101603"/>
                </a:cubicBezTo>
                <a:lnTo>
                  <a:pt x="5715000" y="761997"/>
                </a:lnTo>
                <a:cubicBezTo>
                  <a:pt x="5715000" y="818111"/>
                  <a:pt x="5669511" y="863600"/>
                  <a:pt x="5613397" y="863600"/>
                </a:cubicBezTo>
                <a:lnTo>
                  <a:pt x="101603" y="863600"/>
                </a:lnTo>
                <a:cubicBezTo>
                  <a:pt x="45527" y="863600"/>
                  <a:pt x="0" y="818073"/>
                  <a:pt x="0" y="761997"/>
                </a:cubicBezTo>
                <a:lnTo>
                  <a:pt x="0" y="101603"/>
                </a:lnTo>
                <a:cubicBezTo>
                  <a:pt x="0" y="45527"/>
                  <a:pt x="45527" y="0"/>
                  <a:pt x="101603" y="0"/>
                </a:cubicBezTo>
                <a:close/>
              </a:path>
            </a:pathLst>
          </a:custGeom>
          <a:solidFill>
            <a:srgbClr val="6EC6C6">
              <a:alpha val="1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5348288" y="3043771"/>
            <a:ext cx="333375" cy="381000"/>
          </a:xfrm>
          <a:custGeom>
            <a:avLst/>
            <a:gdLst/>
            <a:ahLst/>
            <a:cxnLst/>
            <a:rect l="l" t="t" r="r" b="b"/>
            <a:pathLst>
              <a:path w="333375" h="381000">
                <a:moveTo>
                  <a:pt x="47625" y="23812"/>
                </a:moveTo>
                <a:cubicBezTo>
                  <a:pt x="21357" y="23812"/>
                  <a:pt x="0" y="45169"/>
                  <a:pt x="0" y="71438"/>
                </a:cubicBezTo>
                <a:lnTo>
                  <a:pt x="0" y="119063"/>
                </a:lnTo>
                <a:cubicBezTo>
                  <a:pt x="0" y="145331"/>
                  <a:pt x="21357" y="166688"/>
                  <a:pt x="47625" y="166688"/>
                </a:cubicBezTo>
                <a:lnTo>
                  <a:pt x="285750" y="166688"/>
                </a:lnTo>
                <a:cubicBezTo>
                  <a:pt x="312018" y="166688"/>
                  <a:pt x="333375" y="145331"/>
                  <a:pt x="333375" y="119063"/>
                </a:cubicBezTo>
                <a:lnTo>
                  <a:pt x="333375" y="71438"/>
                </a:lnTo>
                <a:cubicBezTo>
                  <a:pt x="333375" y="45169"/>
                  <a:pt x="312018" y="23812"/>
                  <a:pt x="285750" y="23812"/>
                </a:cubicBezTo>
                <a:lnTo>
                  <a:pt x="47625" y="23812"/>
                </a:lnTo>
                <a:close/>
                <a:moveTo>
                  <a:pt x="208359" y="77391"/>
                </a:moveTo>
                <a:cubicBezTo>
                  <a:pt x="218216" y="77391"/>
                  <a:pt x="226219" y="85393"/>
                  <a:pt x="226219" y="95250"/>
                </a:cubicBezTo>
                <a:cubicBezTo>
                  <a:pt x="226219" y="105107"/>
                  <a:pt x="218216" y="113109"/>
                  <a:pt x="208359" y="113109"/>
                </a:cubicBezTo>
                <a:cubicBezTo>
                  <a:pt x="198503" y="113109"/>
                  <a:pt x="190500" y="105107"/>
                  <a:pt x="190500" y="95250"/>
                </a:cubicBezTo>
                <a:cubicBezTo>
                  <a:pt x="190500" y="85393"/>
                  <a:pt x="198503" y="77391"/>
                  <a:pt x="208359" y="77391"/>
                </a:cubicBezTo>
                <a:close/>
                <a:moveTo>
                  <a:pt x="250031" y="95250"/>
                </a:moveTo>
                <a:cubicBezTo>
                  <a:pt x="250031" y="85393"/>
                  <a:pt x="258034" y="77391"/>
                  <a:pt x="267891" y="77391"/>
                </a:cubicBezTo>
                <a:cubicBezTo>
                  <a:pt x="277747" y="77391"/>
                  <a:pt x="285750" y="85393"/>
                  <a:pt x="285750" y="95250"/>
                </a:cubicBezTo>
                <a:cubicBezTo>
                  <a:pt x="285750" y="105107"/>
                  <a:pt x="277747" y="113109"/>
                  <a:pt x="267891" y="113109"/>
                </a:cubicBezTo>
                <a:cubicBezTo>
                  <a:pt x="258034" y="113109"/>
                  <a:pt x="250031" y="105107"/>
                  <a:pt x="250031" y="95250"/>
                </a:cubicBezTo>
                <a:close/>
                <a:moveTo>
                  <a:pt x="47625" y="214313"/>
                </a:moveTo>
                <a:cubicBezTo>
                  <a:pt x="21357" y="214313"/>
                  <a:pt x="0" y="235669"/>
                  <a:pt x="0" y="261938"/>
                </a:cubicBezTo>
                <a:lnTo>
                  <a:pt x="0" y="309563"/>
                </a:lnTo>
                <a:cubicBezTo>
                  <a:pt x="0" y="335831"/>
                  <a:pt x="21357" y="357188"/>
                  <a:pt x="47625" y="357188"/>
                </a:cubicBezTo>
                <a:lnTo>
                  <a:pt x="285750" y="357188"/>
                </a:lnTo>
                <a:cubicBezTo>
                  <a:pt x="312018" y="357188"/>
                  <a:pt x="333375" y="335831"/>
                  <a:pt x="333375" y="309563"/>
                </a:cubicBezTo>
                <a:lnTo>
                  <a:pt x="333375" y="261938"/>
                </a:lnTo>
                <a:cubicBezTo>
                  <a:pt x="333375" y="235669"/>
                  <a:pt x="312018" y="214313"/>
                  <a:pt x="285750" y="214313"/>
                </a:cubicBezTo>
                <a:lnTo>
                  <a:pt x="47625" y="214313"/>
                </a:lnTo>
                <a:close/>
                <a:moveTo>
                  <a:pt x="208359" y="267891"/>
                </a:moveTo>
                <a:cubicBezTo>
                  <a:pt x="218216" y="267891"/>
                  <a:pt x="226219" y="275893"/>
                  <a:pt x="226219" y="285750"/>
                </a:cubicBezTo>
                <a:cubicBezTo>
                  <a:pt x="226219" y="295607"/>
                  <a:pt x="218216" y="303609"/>
                  <a:pt x="208359" y="303609"/>
                </a:cubicBezTo>
                <a:cubicBezTo>
                  <a:pt x="198503" y="303609"/>
                  <a:pt x="190500" y="295607"/>
                  <a:pt x="190500" y="285750"/>
                </a:cubicBezTo>
                <a:cubicBezTo>
                  <a:pt x="190500" y="275893"/>
                  <a:pt x="198503" y="267891"/>
                  <a:pt x="208359" y="267891"/>
                </a:cubicBezTo>
                <a:close/>
                <a:moveTo>
                  <a:pt x="250031" y="285750"/>
                </a:moveTo>
                <a:cubicBezTo>
                  <a:pt x="250031" y="275893"/>
                  <a:pt x="258034" y="267891"/>
                  <a:pt x="267891" y="267891"/>
                </a:cubicBezTo>
                <a:cubicBezTo>
                  <a:pt x="277747" y="267891"/>
                  <a:pt x="285750" y="275893"/>
                  <a:pt x="285750" y="285750"/>
                </a:cubicBezTo>
                <a:cubicBezTo>
                  <a:pt x="285750" y="295607"/>
                  <a:pt x="277747" y="303609"/>
                  <a:pt x="267891" y="303609"/>
                </a:cubicBezTo>
                <a:cubicBezTo>
                  <a:pt x="258034" y="303609"/>
                  <a:pt x="250031" y="295607"/>
                  <a:pt x="250031" y="285750"/>
                </a:cubicBezTo>
                <a:close/>
              </a:path>
            </a:pathLst>
          </a:custGeom>
          <a:solidFill>
            <a:srgbClr val="6EC6C6"/>
          </a:solidFill>
          <a:ln/>
        </p:spPr>
      </p:sp>
      <p:sp>
        <p:nvSpPr>
          <p:cNvPr id="10" name="Text 7"/>
          <p:cNvSpPr/>
          <p:nvPr/>
        </p:nvSpPr>
        <p:spPr>
          <a:xfrm>
            <a:off x="382588" y="2971800"/>
            <a:ext cx="4673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نیاز به زیرساخت قوی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382588" y="3276600"/>
            <a:ext cx="46736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نیاز به پردازشگرهای گرافیکی قدرتمند و اینترنت پرسرعت.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223000" y="3937000"/>
            <a:ext cx="5715000" cy="863600"/>
          </a:xfrm>
          <a:custGeom>
            <a:avLst/>
            <a:gdLst/>
            <a:ahLst/>
            <a:cxnLst/>
            <a:rect l="l" t="t" r="r" b="b"/>
            <a:pathLst>
              <a:path w="5715000" h="863600">
                <a:moveTo>
                  <a:pt x="101603" y="0"/>
                </a:moveTo>
                <a:lnTo>
                  <a:pt x="5613397" y="0"/>
                </a:lnTo>
                <a:cubicBezTo>
                  <a:pt x="5669511" y="0"/>
                  <a:pt x="5715000" y="45489"/>
                  <a:pt x="5715000" y="101603"/>
                </a:cubicBezTo>
                <a:lnTo>
                  <a:pt x="5715000" y="761997"/>
                </a:lnTo>
                <a:cubicBezTo>
                  <a:pt x="5715000" y="818111"/>
                  <a:pt x="5669511" y="863600"/>
                  <a:pt x="5613397" y="863600"/>
                </a:cubicBezTo>
                <a:lnTo>
                  <a:pt x="101603" y="863600"/>
                </a:lnTo>
                <a:cubicBezTo>
                  <a:pt x="45527" y="863600"/>
                  <a:pt x="0" y="818073"/>
                  <a:pt x="0" y="761997"/>
                </a:cubicBezTo>
                <a:lnTo>
                  <a:pt x="0" y="101603"/>
                </a:lnTo>
                <a:cubicBezTo>
                  <a:pt x="0" y="45527"/>
                  <a:pt x="45527" y="0"/>
                  <a:pt x="101603" y="0"/>
                </a:cubicBezTo>
                <a:close/>
              </a:path>
            </a:pathLst>
          </a:custGeom>
          <a:solidFill>
            <a:srgbClr val="FFD700">
              <a:alpha val="10196"/>
            </a:srgbClr>
          </a:solidFill>
          <a:ln/>
        </p:spPr>
      </p:sp>
      <p:sp>
        <p:nvSpPr>
          <p:cNvPr id="13" name="Shape 10"/>
          <p:cNvSpPr/>
          <p:nvPr/>
        </p:nvSpPr>
        <p:spPr>
          <a:xfrm>
            <a:off x="11341100" y="4161371"/>
            <a:ext cx="285750" cy="381000"/>
          </a:xfrm>
          <a:custGeom>
            <a:avLst/>
            <a:gdLst/>
            <a:ahLst/>
            <a:cxnLst/>
            <a:rect l="l" t="t" r="r" b="b"/>
            <a:pathLst>
              <a:path w="285750" h="381000">
                <a:moveTo>
                  <a:pt x="0" y="47625"/>
                </a:moveTo>
                <a:cubicBezTo>
                  <a:pt x="0" y="21357"/>
                  <a:pt x="21357" y="0"/>
                  <a:pt x="47625" y="0"/>
                </a:cubicBezTo>
                <a:lnTo>
                  <a:pt x="158874" y="0"/>
                </a:lnTo>
                <a:cubicBezTo>
                  <a:pt x="171524" y="0"/>
                  <a:pt x="183654" y="4986"/>
                  <a:pt x="192584" y="13915"/>
                </a:cubicBezTo>
                <a:lnTo>
                  <a:pt x="271835" y="93241"/>
                </a:lnTo>
                <a:cubicBezTo>
                  <a:pt x="280764" y="102171"/>
                  <a:pt x="285750" y="114300"/>
                  <a:pt x="285750" y="126950"/>
                </a:cubicBezTo>
                <a:lnTo>
                  <a:pt x="285750" y="333375"/>
                </a:lnTo>
                <a:cubicBezTo>
                  <a:pt x="285750" y="359643"/>
                  <a:pt x="264393" y="381000"/>
                  <a:pt x="238125" y="381000"/>
                </a:cubicBezTo>
                <a:lnTo>
                  <a:pt x="47625" y="381000"/>
                </a:lnTo>
                <a:cubicBezTo>
                  <a:pt x="21357" y="381000"/>
                  <a:pt x="0" y="359643"/>
                  <a:pt x="0" y="333375"/>
                </a:cubicBezTo>
                <a:lnTo>
                  <a:pt x="0" y="47625"/>
                </a:lnTo>
                <a:close/>
                <a:moveTo>
                  <a:pt x="154781" y="43532"/>
                </a:moveTo>
                <a:lnTo>
                  <a:pt x="154781" y="113109"/>
                </a:lnTo>
                <a:cubicBezTo>
                  <a:pt x="154781" y="123006"/>
                  <a:pt x="162744" y="130969"/>
                  <a:pt x="172641" y="130969"/>
                </a:cubicBezTo>
                <a:lnTo>
                  <a:pt x="242218" y="130969"/>
                </a:lnTo>
                <a:lnTo>
                  <a:pt x="154781" y="43532"/>
                </a:lnTo>
                <a:close/>
                <a:moveTo>
                  <a:pt x="122039" y="198462"/>
                </a:moveTo>
                <a:cubicBezTo>
                  <a:pt x="116532" y="190277"/>
                  <a:pt x="105445" y="188044"/>
                  <a:pt x="97259" y="193477"/>
                </a:cubicBezTo>
                <a:cubicBezTo>
                  <a:pt x="89074" y="198909"/>
                  <a:pt x="86841" y="210071"/>
                  <a:pt x="92273" y="218256"/>
                </a:cubicBezTo>
                <a:lnTo>
                  <a:pt x="121444" y="261938"/>
                </a:lnTo>
                <a:lnTo>
                  <a:pt x="92273" y="305619"/>
                </a:lnTo>
                <a:cubicBezTo>
                  <a:pt x="86767" y="313804"/>
                  <a:pt x="88999" y="324892"/>
                  <a:pt x="97259" y="330398"/>
                </a:cubicBezTo>
                <a:cubicBezTo>
                  <a:pt x="105519" y="335905"/>
                  <a:pt x="116532" y="333673"/>
                  <a:pt x="122039" y="325413"/>
                </a:cubicBezTo>
                <a:lnTo>
                  <a:pt x="142875" y="294159"/>
                </a:lnTo>
                <a:lnTo>
                  <a:pt x="163711" y="325413"/>
                </a:lnTo>
                <a:cubicBezTo>
                  <a:pt x="169218" y="333598"/>
                  <a:pt x="180305" y="335831"/>
                  <a:pt x="188491" y="330398"/>
                </a:cubicBezTo>
                <a:cubicBezTo>
                  <a:pt x="196676" y="324966"/>
                  <a:pt x="198909" y="313804"/>
                  <a:pt x="193477" y="305619"/>
                </a:cubicBezTo>
                <a:lnTo>
                  <a:pt x="164306" y="261938"/>
                </a:lnTo>
                <a:lnTo>
                  <a:pt x="193477" y="218256"/>
                </a:lnTo>
                <a:cubicBezTo>
                  <a:pt x="198983" y="210071"/>
                  <a:pt x="196751" y="198983"/>
                  <a:pt x="188491" y="193477"/>
                </a:cubicBezTo>
                <a:cubicBezTo>
                  <a:pt x="180231" y="187970"/>
                  <a:pt x="169218" y="190202"/>
                  <a:pt x="163711" y="198462"/>
                </a:cubicBezTo>
                <a:lnTo>
                  <a:pt x="142875" y="229716"/>
                </a:lnTo>
                <a:lnTo>
                  <a:pt x="122039" y="198462"/>
                </a:ln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14" name="Text 11"/>
          <p:cNvSpPr/>
          <p:nvPr/>
        </p:nvSpPr>
        <p:spPr>
          <a:xfrm>
            <a:off x="6942403" y="4089400"/>
            <a:ext cx="4076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کمبود محتوای بومی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942403" y="4394200"/>
            <a:ext cx="4076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محتوای متناسب با فرهنگ و زبان بومی کم است.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254000" y="3937000"/>
            <a:ext cx="5715000" cy="863600"/>
          </a:xfrm>
          <a:custGeom>
            <a:avLst/>
            <a:gdLst/>
            <a:ahLst/>
            <a:cxnLst/>
            <a:rect l="l" t="t" r="r" b="b"/>
            <a:pathLst>
              <a:path w="5715000" h="863600">
                <a:moveTo>
                  <a:pt x="101603" y="0"/>
                </a:moveTo>
                <a:lnTo>
                  <a:pt x="5613397" y="0"/>
                </a:lnTo>
                <a:cubicBezTo>
                  <a:pt x="5669511" y="0"/>
                  <a:pt x="5715000" y="45489"/>
                  <a:pt x="5715000" y="101603"/>
                </a:cubicBezTo>
                <a:lnTo>
                  <a:pt x="5715000" y="761997"/>
                </a:lnTo>
                <a:cubicBezTo>
                  <a:pt x="5715000" y="818111"/>
                  <a:pt x="5669511" y="863600"/>
                  <a:pt x="5613397" y="863600"/>
                </a:cubicBezTo>
                <a:lnTo>
                  <a:pt x="101603" y="863600"/>
                </a:lnTo>
                <a:cubicBezTo>
                  <a:pt x="45527" y="863600"/>
                  <a:pt x="0" y="818073"/>
                  <a:pt x="0" y="761997"/>
                </a:cubicBezTo>
                <a:lnTo>
                  <a:pt x="0" y="101603"/>
                </a:lnTo>
                <a:cubicBezTo>
                  <a:pt x="0" y="45527"/>
                  <a:pt x="45527" y="0"/>
                  <a:pt x="101603" y="0"/>
                </a:cubicBezTo>
                <a:close/>
              </a:path>
            </a:pathLst>
          </a:custGeom>
          <a:solidFill>
            <a:srgbClr val="4A90E2">
              <a:alpha val="10196"/>
            </a:srgbClr>
          </a:solidFill>
          <a:ln/>
        </p:spPr>
      </p:sp>
      <p:sp>
        <p:nvSpPr>
          <p:cNvPr id="17" name="Shape 14"/>
          <p:cNvSpPr/>
          <p:nvPr/>
        </p:nvSpPr>
        <p:spPr>
          <a:xfrm>
            <a:off x="5324475" y="4161371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89297" y="41672"/>
                </a:moveTo>
                <a:cubicBezTo>
                  <a:pt x="89297" y="18678"/>
                  <a:pt x="107975" y="0"/>
                  <a:pt x="130969" y="0"/>
                </a:cubicBezTo>
                <a:lnTo>
                  <a:pt x="148828" y="0"/>
                </a:lnTo>
                <a:cubicBezTo>
                  <a:pt x="161999" y="0"/>
                  <a:pt x="172641" y="10641"/>
                  <a:pt x="172641" y="23812"/>
                </a:cubicBezTo>
                <a:lnTo>
                  <a:pt x="172641" y="357188"/>
                </a:lnTo>
                <a:cubicBezTo>
                  <a:pt x="172641" y="370359"/>
                  <a:pt x="161999" y="381000"/>
                  <a:pt x="148828" y="381000"/>
                </a:cubicBezTo>
                <a:lnTo>
                  <a:pt x="125016" y="381000"/>
                </a:lnTo>
                <a:cubicBezTo>
                  <a:pt x="102840" y="381000"/>
                  <a:pt x="84162" y="365820"/>
                  <a:pt x="78879" y="345281"/>
                </a:cubicBezTo>
                <a:cubicBezTo>
                  <a:pt x="78358" y="345281"/>
                  <a:pt x="77912" y="345281"/>
                  <a:pt x="77391" y="345281"/>
                </a:cubicBezTo>
                <a:cubicBezTo>
                  <a:pt x="44500" y="345281"/>
                  <a:pt x="17859" y="318641"/>
                  <a:pt x="17859" y="285750"/>
                </a:cubicBezTo>
                <a:cubicBezTo>
                  <a:pt x="17859" y="272355"/>
                  <a:pt x="22324" y="260003"/>
                  <a:pt x="29766" y="250031"/>
                </a:cubicBezTo>
                <a:cubicBezTo>
                  <a:pt x="15329" y="239167"/>
                  <a:pt x="5953" y="221903"/>
                  <a:pt x="5953" y="202406"/>
                </a:cubicBezTo>
                <a:cubicBezTo>
                  <a:pt x="5953" y="179412"/>
                  <a:pt x="19050" y="159395"/>
                  <a:pt x="38100" y="149498"/>
                </a:cubicBezTo>
                <a:cubicBezTo>
                  <a:pt x="32817" y="140568"/>
                  <a:pt x="29766" y="130150"/>
                  <a:pt x="29766" y="119063"/>
                </a:cubicBezTo>
                <a:cubicBezTo>
                  <a:pt x="29766" y="86171"/>
                  <a:pt x="56406" y="59531"/>
                  <a:pt x="89297" y="59531"/>
                </a:cubicBezTo>
                <a:lnTo>
                  <a:pt x="89297" y="41672"/>
                </a:lnTo>
                <a:close/>
                <a:moveTo>
                  <a:pt x="291703" y="41672"/>
                </a:moveTo>
                <a:lnTo>
                  <a:pt x="291703" y="59531"/>
                </a:lnTo>
                <a:cubicBezTo>
                  <a:pt x="324594" y="59531"/>
                  <a:pt x="351234" y="86171"/>
                  <a:pt x="351234" y="119063"/>
                </a:cubicBezTo>
                <a:cubicBezTo>
                  <a:pt x="351234" y="130225"/>
                  <a:pt x="348183" y="140643"/>
                  <a:pt x="342900" y="149498"/>
                </a:cubicBezTo>
                <a:cubicBezTo>
                  <a:pt x="362024" y="159395"/>
                  <a:pt x="375047" y="179338"/>
                  <a:pt x="375047" y="202406"/>
                </a:cubicBezTo>
                <a:cubicBezTo>
                  <a:pt x="375047" y="221903"/>
                  <a:pt x="365671" y="239167"/>
                  <a:pt x="351234" y="250031"/>
                </a:cubicBezTo>
                <a:cubicBezTo>
                  <a:pt x="358676" y="260003"/>
                  <a:pt x="363141" y="272355"/>
                  <a:pt x="363141" y="285750"/>
                </a:cubicBezTo>
                <a:cubicBezTo>
                  <a:pt x="363141" y="318641"/>
                  <a:pt x="336500" y="345281"/>
                  <a:pt x="303609" y="345281"/>
                </a:cubicBezTo>
                <a:cubicBezTo>
                  <a:pt x="303088" y="345281"/>
                  <a:pt x="302642" y="345281"/>
                  <a:pt x="302121" y="345281"/>
                </a:cubicBezTo>
                <a:cubicBezTo>
                  <a:pt x="296838" y="365820"/>
                  <a:pt x="278160" y="381000"/>
                  <a:pt x="255984" y="381000"/>
                </a:cubicBezTo>
                <a:lnTo>
                  <a:pt x="232172" y="381000"/>
                </a:lnTo>
                <a:cubicBezTo>
                  <a:pt x="219001" y="381000"/>
                  <a:pt x="208359" y="370359"/>
                  <a:pt x="208359" y="357188"/>
                </a:cubicBezTo>
                <a:lnTo>
                  <a:pt x="208359" y="23812"/>
                </a:lnTo>
                <a:cubicBezTo>
                  <a:pt x="208359" y="10641"/>
                  <a:pt x="219001" y="0"/>
                  <a:pt x="232172" y="0"/>
                </a:cubicBezTo>
                <a:lnTo>
                  <a:pt x="250031" y="0"/>
                </a:lnTo>
                <a:cubicBezTo>
                  <a:pt x="273025" y="0"/>
                  <a:pt x="291703" y="18678"/>
                  <a:pt x="291703" y="41672"/>
                </a:cubicBezTo>
                <a:close/>
              </a:path>
            </a:pathLst>
          </a:custGeom>
          <a:solidFill>
            <a:srgbClr val="4A90E2"/>
          </a:solidFill>
          <a:ln/>
        </p:spPr>
      </p:sp>
      <p:sp>
        <p:nvSpPr>
          <p:cNvPr id="18" name="Text 15"/>
          <p:cNvSpPr/>
          <p:nvPr/>
        </p:nvSpPr>
        <p:spPr>
          <a:xfrm>
            <a:off x="397669" y="4089400"/>
            <a:ext cx="4660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چالش‌های اخلاقی و روان‌شناختی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397669" y="4394200"/>
            <a:ext cx="46609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مسائلی مانند اعتیاد به بازی یا سردرگمی واقعیت و مجاز.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433260" y="963202"/>
            <a:ext cx="563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 rtl="1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فرصت‌های شغلی و اقتصادی VR و AR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6096000" y="2667000"/>
            <a:ext cx="5638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این فناوری‌ها زمینه‌های جدیدی برای اشتغال و سرمایه‌گذاری ایجاد کرده‌اند.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1433175" y="3530600"/>
            <a:ext cx="285750" cy="254000"/>
          </a:xfrm>
          <a:custGeom>
            <a:avLst/>
            <a:gdLst/>
            <a:ahLst/>
            <a:cxnLst/>
            <a:rect l="l" t="t" r="r" b="b"/>
            <a:pathLst>
              <a:path w="285750" h="254000">
                <a:moveTo>
                  <a:pt x="238373" y="5110"/>
                </a:moveTo>
                <a:lnTo>
                  <a:pt x="128538" y="78383"/>
                </a:lnTo>
                <a:cubicBezTo>
                  <a:pt x="114102" y="88007"/>
                  <a:pt x="104924" y="103634"/>
                  <a:pt x="103436" y="120700"/>
                </a:cubicBezTo>
                <a:cubicBezTo>
                  <a:pt x="134342" y="127050"/>
                  <a:pt x="158700" y="151408"/>
                  <a:pt x="165100" y="182364"/>
                </a:cubicBezTo>
                <a:cubicBezTo>
                  <a:pt x="182215" y="180876"/>
                  <a:pt x="197793" y="171698"/>
                  <a:pt x="207417" y="157262"/>
                </a:cubicBezTo>
                <a:lnTo>
                  <a:pt x="280640" y="47377"/>
                </a:lnTo>
                <a:cubicBezTo>
                  <a:pt x="283964" y="42366"/>
                  <a:pt x="285750" y="36513"/>
                  <a:pt x="285750" y="30460"/>
                </a:cubicBezTo>
                <a:cubicBezTo>
                  <a:pt x="285750" y="13643"/>
                  <a:pt x="272107" y="0"/>
                  <a:pt x="255290" y="0"/>
                </a:cubicBezTo>
                <a:cubicBezTo>
                  <a:pt x="249287" y="0"/>
                  <a:pt x="243384" y="1786"/>
                  <a:pt x="238373" y="5110"/>
                </a:cubicBezTo>
                <a:close/>
                <a:moveTo>
                  <a:pt x="142875" y="198438"/>
                </a:moveTo>
                <a:cubicBezTo>
                  <a:pt x="142875" y="167729"/>
                  <a:pt x="118021" y="142875"/>
                  <a:pt x="87313" y="142875"/>
                </a:cubicBezTo>
                <a:cubicBezTo>
                  <a:pt x="56604" y="142875"/>
                  <a:pt x="31750" y="167729"/>
                  <a:pt x="31750" y="198438"/>
                </a:cubicBezTo>
                <a:cubicBezTo>
                  <a:pt x="31750" y="200372"/>
                  <a:pt x="31849" y="202307"/>
                  <a:pt x="32048" y="204192"/>
                </a:cubicBezTo>
                <a:cubicBezTo>
                  <a:pt x="32941" y="212874"/>
                  <a:pt x="26987" y="222250"/>
                  <a:pt x="18256" y="222250"/>
                </a:cubicBezTo>
                <a:lnTo>
                  <a:pt x="15875" y="222250"/>
                </a:lnTo>
                <a:cubicBezTo>
                  <a:pt x="7094" y="222250"/>
                  <a:pt x="0" y="229344"/>
                  <a:pt x="0" y="238125"/>
                </a:cubicBezTo>
                <a:cubicBezTo>
                  <a:pt x="0" y="246906"/>
                  <a:pt x="7094" y="254000"/>
                  <a:pt x="15875" y="254000"/>
                </a:cubicBezTo>
                <a:lnTo>
                  <a:pt x="87313" y="254000"/>
                </a:lnTo>
                <a:cubicBezTo>
                  <a:pt x="118021" y="254000"/>
                  <a:pt x="142875" y="229146"/>
                  <a:pt x="142875" y="198438"/>
                </a:cubicBez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6" name="Text 3"/>
          <p:cNvSpPr/>
          <p:nvPr/>
        </p:nvSpPr>
        <p:spPr>
          <a:xfrm>
            <a:off x="6269302" y="3479800"/>
            <a:ext cx="4991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توسعه محتوا: طراحی بازی، اپلیکیشن و محتوای آموزشی.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1487283" y="3987800"/>
            <a:ext cx="222250" cy="254000"/>
          </a:xfrm>
          <a:custGeom>
            <a:avLst/>
            <a:gdLst/>
            <a:ahLst/>
            <a:cxnLst/>
            <a:rect l="l" t="t" r="r" b="b"/>
            <a:pathLst>
              <a:path w="222250" h="254000">
                <a:moveTo>
                  <a:pt x="111125" y="123031"/>
                </a:moveTo>
                <a:cubicBezTo>
                  <a:pt x="78269" y="123031"/>
                  <a:pt x="51594" y="96356"/>
                  <a:pt x="51594" y="63500"/>
                </a:cubicBezTo>
                <a:cubicBezTo>
                  <a:pt x="51594" y="30644"/>
                  <a:pt x="78269" y="3969"/>
                  <a:pt x="111125" y="3969"/>
                </a:cubicBezTo>
                <a:cubicBezTo>
                  <a:pt x="143981" y="3969"/>
                  <a:pt x="170656" y="30644"/>
                  <a:pt x="170656" y="63500"/>
                </a:cubicBezTo>
                <a:cubicBezTo>
                  <a:pt x="170656" y="96356"/>
                  <a:pt x="143981" y="123031"/>
                  <a:pt x="111125" y="123031"/>
                </a:cubicBezTo>
                <a:close/>
                <a:moveTo>
                  <a:pt x="95994" y="150813"/>
                </a:moveTo>
                <a:lnTo>
                  <a:pt x="126256" y="150813"/>
                </a:lnTo>
                <a:cubicBezTo>
                  <a:pt x="131068" y="150813"/>
                  <a:pt x="134938" y="154682"/>
                  <a:pt x="134938" y="159494"/>
                </a:cubicBezTo>
                <a:cubicBezTo>
                  <a:pt x="134938" y="161578"/>
                  <a:pt x="134193" y="163562"/>
                  <a:pt x="132854" y="165150"/>
                </a:cubicBezTo>
                <a:lnTo>
                  <a:pt x="119261" y="181025"/>
                </a:lnTo>
                <a:lnTo>
                  <a:pt x="134640" y="238125"/>
                </a:lnTo>
                <a:lnTo>
                  <a:pt x="134938" y="238125"/>
                </a:lnTo>
                <a:lnTo>
                  <a:pt x="152102" y="169416"/>
                </a:lnTo>
                <a:cubicBezTo>
                  <a:pt x="153194" y="165100"/>
                  <a:pt x="157609" y="162471"/>
                  <a:pt x="161776" y="164058"/>
                </a:cubicBezTo>
                <a:cubicBezTo>
                  <a:pt x="192484" y="175766"/>
                  <a:pt x="214313" y="205532"/>
                  <a:pt x="214313" y="240357"/>
                </a:cubicBezTo>
                <a:cubicBezTo>
                  <a:pt x="214313" y="247848"/>
                  <a:pt x="208211" y="253950"/>
                  <a:pt x="200720" y="253950"/>
                </a:cubicBezTo>
                <a:lnTo>
                  <a:pt x="21530" y="254000"/>
                </a:lnTo>
                <a:cubicBezTo>
                  <a:pt x="14039" y="254000"/>
                  <a:pt x="7938" y="247898"/>
                  <a:pt x="7938" y="240407"/>
                </a:cubicBezTo>
                <a:cubicBezTo>
                  <a:pt x="7938" y="205581"/>
                  <a:pt x="29766" y="175816"/>
                  <a:pt x="60474" y="164108"/>
                </a:cubicBezTo>
                <a:cubicBezTo>
                  <a:pt x="64641" y="162520"/>
                  <a:pt x="69056" y="165150"/>
                  <a:pt x="70148" y="169466"/>
                </a:cubicBezTo>
                <a:lnTo>
                  <a:pt x="87313" y="238175"/>
                </a:lnTo>
                <a:lnTo>
                  <a:pt x="87610" y="238175"/>
                </a:lnTo>
                <a:lnTo>
                  <a:pt x="102989" y="181074"/>
                </a:lnTo>
                <a:lnTo>
                  <a:pt x="89396" y="165199"/>
                </a:lnTo>
                <a:cubicBezTo>
                  <a:pt x="88057" y="163612"/>
                  <a:pt x="87313" y="161627"/>
                  <a:pt x="87313" y="159544"/>
                </a:cubicBezTo>
                <a:cubicBezTo>
                  <a:pt x="87313" y="154732"/>
                  <a:pt x="91182" y="150862"/>
                  <a:pt x="95994" y="150862"/>
                </a:cubicBez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8" name="Text 5"/>
          <p:cNvSpPr/>
          <p:nvPr/>
        </p:nvSpPr>
        <p:spPr>
          <a:xfrm>
            <a:off x="6096000" y="3937000"/>
            <a:ext cx="5207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مشاوره پیاده‌سازی: کمک به سازمان‌ها برای استفاده از این فناوری‌ها.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11464528" y="47498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87313" y="11906"/>
                </a:moveTo>
                <a:cubicBezTo>
                  <a:pt x="87313" y="5308"/>
                  <a:pt x="82004" y="0"/>
                  <a:pt x="75406" y="0"/>
                </a:cubicBezTo>
                <a:cubicBezTo>
                  <a:pt x="68808" y="0"/>
                  <a:pt x="63500" y="5308"/>
                  <a:pt x="63500" y="11906"/>
                </a:cubicBezTo>
                <a:lnTo>
                  <a:pt x="63500" y="31750"/>
                </a:lnTo>
                <a:cubicBezTo>
                  <a:pt x="45988" y="31750"/>
                  <a:pt x="31750" y="45988"/>
                  <a:pt x="31750" y="63500"/>
                </a:cubicBezTo>
                <a:lnTo>
                  <a:pt x="11906" y="63500"/>
                </a:lnTo>
                <a:cubicBezTo>
                  <a:pt x="5308" y="63500"/>
                  <a:pt x="0" y="68808"/>
                  <a:pt x="0" y="75406"/>
                </a:cubicBezTo>
                <a:cubicBezTo>
                  <a:pt x="0" y="82004"/>
                  <a:pt x="5308" y="87313"/>
                  <a:pt x="11906" y="87313"/>
                </a:cubicBezTo>
                <a:lnTo>
                  <a:pt x="31750" y="87313"/>
                </a:lnTo>
                <a:lnTo>
                  <a:pt x="31750" y="115094"/>
                </a:lnTo>
                <a:lnTo>
                  <a:pt x="11906" y="115094"/>
                </a:lnTo>
                <a:cubicBezTo>
                  <a:pt x="5308" y="115094"/>
                  <a:pt x="0" y="120402"/>
                  <a:pt x="0" y="127000"/>
                </a:cubicBezTo>
                <a:cubicBezTo>
                  <a:pt x="0" y="133598"/>
                  <a:pt x="5308" y="138906"/>
                  <a:pt x="11906" y="138906"/>
                </a:cubicBezTo>
                <a:lnTo>
                  <a:pt x="31750" y="138906"/>
                </a:lnTo>
                <a:lnTo>
                  <a:pt x="31750" y="166688"/>
                </a:lnTo>
                <a:lnTo>
                  <a:pt x="11906" y="166688"/>
                </a:lnTo>
                <a:cubicBezTo>
                  <a:pt x="5308" y="166688"/>
                  <a:pt x="0" y="171996"/>
                  <a:pt x="0" y="178594"/>
                </a:cubicBezTo>
                <a:cubicBezTo>
                  <a:pt x="0" y="185192"/>
                  <a:pt x="5308" y="190500"/>
                  <a:pt x="11906" y="190500"/>
                </a:cubicBezTo>
                <a:lnTo>
                  <a:pt x="31750" y="190500"/>
                </a:lnTo>
                <a:cubicBezTo>
                  <a:pt x="31750" y="208012"/>
                  <a:pt x="45988" y="222250"/>
                  <a:pt x="63500" y="222250"/>
                </a:cubicBezTo>
                <a:lnTo>
                  <a:pt x="63500" y="242094"/>
                </a:lnTo>
                <a:cubicBezTo>
                  <a:pt x="63500" y="248692"/>
                  <a:pt x="68808" y="254000"/>
                  <a:pt x="75406" y="254000"/>
                </a:cubicBezTo>
                <a:cubicBezTo>
                  <a:pt x="82004" y="254000"/>
                  <a:pt x="87313" y="248692"/>
                  <a:pt x="87313" y="242094"/>
                </a:cubicBezTo>
                <a:lnTo>
                  <a:pt x="87313" y="222250"/>
                </a:lnTo>
                <a:lnTo>
                  <a:pt x="115094" y="222250"/>
                </a:lnTo>
                <a:lnTo>
                  <a:pt x="115094" y="242094"/>
                </a:lnTo>
                <a:cubicBezTo>
                  <a:pt x="115094" y="248692"/>
                  <a:pt x="120402" y="254000"/>
                  <a:pt x="127000" y="254000"/>
                </a:cubicBezTo>
                <a:cubicBezTo>
                  <a:pt x="133598" y="254000"/>
                  <a:pt x="138906" y="248692"/>
                  <a:pt x="138906" y="242094"/>
                </a:cubicBezTo>
                <a:lnTo>
                  <a:pt x="138906" y="222250"/>
                </a:lnTo>
                <a:lnTo>
                  <a:pt x="166688" y="222250"/>
                </a:lnTo>
                <a:lnTo>
                  <a:pt x="166688" y="242094"/>
                </a:lnTo>
                <a:cubicBezTo>
                  <a:pt x="166688" y="248692"/>
                  <a:pt x="171996" y="254000"/>
                  <a:pt x="178594" y="254000"/>
                </a:cubicBezTo>
                <a:cubicBezTo>
                  <a:pt x="185192" y="254000"/>
                  <a:pt x="190500" y="248692"/>
                  <a:pt x="190500" y="242094"/>
                </a:cubicBezTo>
                <a:lnTo>
                  <a:pt x="190500" y="222250"/>
                </a:lnTo>
                <a:cubicBezTo>
                  <a:pt x="208012" y="222250"/>
                  <a:pt x="222250" y="208012"/>
                  <a:pt x="222250" y="190500"/>
                </a:cubicBezTo>
                <a:lnTo>
                  <a:pt x="242094" y="190500"/>
                </a:lnTo>
                <a:cubicBezTo>
                  <a:pt x="248692" y="190500"/>
                  <a:pt x="254000" y="185192"/>
                  <a:pt x="254000" y="178594"/>
                </a:cubicBezTo>
                <a:cubicBezTo>
                  <a:pt x="254000" y="171996"/>
                  <a:pt x="248692" y="166688"/>
                  <a:pt x="242094" y="166688"/>
                </a:cubicBezTo>
                <a:lnTo>
                  <a:pt x="222250" y="166688"/>
                </a:lnTo>
                <a:lnTo>
                  <a:pt x="222250" y="138906"/>
                </a:lnTo>
                <a:lnTo>
                  <a:pt x="242094" y="138906"/>
                </a:lnTo>
                <a:cubicBezTo>
                  <a:pt x="248692" y="138906"/>
                  <a:pt x="254000" y="133598"/>
                  <a:pt x="254000" y="127000"/>
                </a:cubicBezTo>
                <a:cubicBezTo>
                  <a:pt x="254000" y="120402"/>
                  <a:pt x="248692" y="115094"/>
                  <a:pt x="242094" y="115094"/>
                </a:cubicBezTo>
                <a:lnTo>
                  <a:pt x="222250" y="115094"/>
                </a:lnTo>
                <a:lnTo>
                  <a:pt x="222250" y="87313"/>
                </a:lnTo>
                <a:lnTo>
                  <a:pt x="242094" y="87313"/>
                </a:lnTo>
                <a:cubicBezTo>
                  <a:pt x="248692" y="87313"/>
                  <a:pt x="254000" y="82004"/>
                  <a:pt x="254000" y="75406"/>
                </a:cubicBezTo>
                <a:cubicBezTo>
                  <a:pt x="254000" y="68808"/>
                  <a:pt x="248692" y="63500"/>
                  <a:pt x="242094" y="63500"/>
                </a:cubicBezTo>
                <a:lnTo>
                  <a:pt x="222250" y="63500"/>
                </a:lnTo>
                <a:cubicBezTo>
                  <a:pt x="222250" y="45988"/>
                  <a:pt x="208012" y="31750"/>
                  <a:pt x="190500" y="31750"/>
                </a:cubicBezTo>
                <a:lnTo>
                  <a:pt x="190500" y="11906"/>
                </a:lnTo>
                <a:cubicBezTo>
                  <a:pt x="190500" y="5308"/>
                  <a:pt x="185192" y="0"/>
                  <a:pt x="178594" y="0"/>
                </a:cubicBezTo>
                <a:cubicBezTo>
                  <a:pt x="171996" y="0"/>
                  <a:pt x="166688" y="5308"/>
                  <a:pt x="166688" y="11906"/>
                </a:cubicBezTo>
                <a:lnTo>
                  <a:pt x="166688" y="31750"/>
                </a:lnTo>
                <a:lnTo>
                  <a:pt x="138906" y="31750"/>
                </a:lnTo>
                <a:lnTo>
                  <a:pt x="138906" y="11906"/>
                </a:lnTo>
                <a:cubicBezTo>
                  <a:pt x="138906" y="5308"/>
                  <a:pt x="133598" y="0"/>
                  <a:pt x="127000" y="0"/>
                </a:cubicBezTo>
                <a:cubicBezTo>
                  <a:pt x="120402" y="0"/>
                  <a:pt x="115094" y="5308"/>
                  <a:pt x="115094" y="11906"/>
                </a:cubicBezTo>
                <a:lnTo>
                  <a:pt x="115094" y="31750"/>
                </a:lnTo>
                <a:lnTo>
                  <a:pt x="87313" y="31750"/>
                </a:lnTo>
                <a:lnTo>
                  <a:pt x="87313" y="11906"/>
                </a:lnTo>
                <a:close/>
                <a:moveTo>
                  <a:pt x="79375" y="63500"/>
                </a:moveTo>
                <a:lnTo>
                  <a:pt x="174625" y="63500"/>
                </a:lnTo>
                <a:cubicBezTo>
                  <a:pt x="183406" y="63500"/>
                  <a:pt x="190500" y="70594"/>
                  <a:pt x="190500" y="79375"/>
                </a:cubicBezTo>
                <a:lnTo>
                  <a:pt x="190500" y="174625"/>
                </a:lnTo>
                <a:cubicBezTo>
                  <a:pt x="190500" y="183406"/>
                  <a:pt x="183406" y="190500"/>
                  <a:pt x="174625" y="190500"/>
                </a:cubicBezTo>
                <a:lnTo>
                  <a:pt x="79375" y="190500"/>
                </a:lnTo>
                <a:cubicBezTo>
                  <a:pt x="70594" y="190500"/>
                  <a:pt x="63500" y="183406"/>
                  <a:pt x="63500" y="174625"/>
                </a:cubicBezTo>
                <a:lnTo>
                  <a:pt x="63500" y="79375"/>
                </a:lnTo>
                <a:cubicBezTo>
                  <a:pt x="63500" y="70594"/>
                  <a:pt x="70594" y="63500"/>
                  <a:pt x="79375" y="63500"/>
                </a:cubicBezTo>
                <a:close/>
                <a:moveTo>
                  <a:pt x="87313" y="87313"/>
                </a:moveTo>
                <a:lnTo>
                  <a:pt x="87313" y="166688"/>
                </a:lnTo>
                <a:lnTo>
                  <a:pt x="166688" y="166688"/>
                </a:lnTo>
                <a:lnTo>
                  <a:pt x="166688" y="87313"/>
                </a:lnTo>
                <a:lnTo>
                  <a:pt x="87313" y="87313"/>
                </a:ln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10" name="Text 7"/>
          <p:cNvSpPr/>
          <p:nvPr/>
        </p:nvSpPr>
        <p:spPr>
          <a:xfrm>
            <a:off x="6096000" y="4699000"/>
            <a:ext cx="51943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تولید تجهیزات: طراحی و ساخت هدست‌ها و سخت‌افزارهای مرتبط.</a:t>
            </a:r>
            <a:endParaRPr lang="en-US" sz="1600" dirty="0"/>
          </a:p>
        </p:txBody>
      </p:sp>
      <p:pic>
        <p:nvPicPr>
          <p:cNvPr id="11" name="Image 1" descr="https://kimi-web-img.moonshot.cn/img/img.freepik.com/af6de296a07f605be40eda7b94089118f890089d.jpg"/>
          <p:cNvPicPr>
            <a:picLocks noChangeAspect="1"/>
          </p:cNvPicPr>
          <p:nvPr/>
        </p:nvPicPr>
        <p:blipFill>
          <a:blip r:embed="rId3"/>
          <a:srcRect l="19540" r="19540"/>
          <a:stretch/>
        </p:blipFill>
        <p:spPr>
          <a:xfrm>
            <a:off x="457200" y="457200"/>
            <a:ext cx="5435600" cy="5943600"/>
          </a:xfrm>
          <a:prstGeom prst="roundRect">
            <a:avLst>
              <a:gd name="adj" fmla="val 2804"/>
            </a:avLst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1714614" y="1987550"/>
            <a:ext cx="1894840" cy="14465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800" dirty="0">
                <a:gradFill flip="none" rotWithShape="0">
                  <a:gsLst>
                    <a:gs pos="0">
                      <a:srgbClr val="005F9F"/>
                    </a:gs>
                    <a:gs pos="51000">
                      <a:srgbClr val="74CAEE">
                        <a:alpha val="45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atin typeface="MiSans" pitchFamily="34" charset="0"/>
                <a:ea typeface="MiSans" pitchFamily="34" charset="-122"/>
                <a:cs typeface="B Zar" panose="00000400000000000000" pitchFamily="2" charset="-78"/>
              </a:rPr>
              <a:t>01.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5" name="Text 1"/>
          <p:cNvSpPr/>
          <p:nvPr/>
        </p:nvSpPr>
        <p:spPr>
          <a:xfrm>
            <a:off x="3194683" y="2454275"/>
            <a:ext cx="4444365" cy="523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B Zar" panose="00000400000000000000" pitchFamily="2" charset="-78"/>
              </a:rPr>
              <a:t>مقدمه و تعاریف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6" name="Text 2"/>
          <p:cNvSpPr/>
          <p:nvPr/>
        </p:nvSpPr>
        <p:spPr>
          <a:xfrm>
            <a:off x="1714614" y="3105785"/>
            <a:ext cx="1894840" cy="14465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800" dirty="0">
                <a:gradFill flip="none" rotWithShape="0">
                  <a:gsLst>
                    <a:gs pos="0">
                      <a:srgbClr val="005F9F"/>
                    </a:gs>
                    <a:gs pos="51000">
                      <a:srgbClr val="74CAEE">
                        <a:alpha val="45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atin typeface="MiSans" pitchFamily="34" charset="0"/>
                <a:ea typeface="MiSans" pitchFamily="34" charset="-122"/>
                <a:cs typeface="B Zar" panose="00000400000000000000" pitchFamily="2" charset="-78"/>
              </a:rPr>
              <a:t>03.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7" name="Text 3"/>
          <p:cNvSpPr/>
          <p:nvPr/>
        </p:nvSpPr>
        <p:spPr>
          <a:xfrm>
            <a:off x="3194683" y="3572510"/>
            <a:ext cx="4444365" cy="523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B Zar" panose="00000400000000000000" pitchFamily="2" charset="-78"/>
              </a:rPr>
              <a:t>کاربردهای پزشکی و درمانی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8" name="Text 4"/>
          <p:cNvSpPr/>
          <p:nvPr/>
        </p:nvSpPr>
        <p:spPr>
          <a:xfrm>
            <a:off x="1714614" y="4224020"/>
            <a:ext cx="1894840" cy="14465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800" dirty="0">
                <a:gradFill flip="none" rotWithShape="0">
                  <a:gsLst>
                    <a:gs pos="0">
                      <a:srgbClr val="005F9F"/>
                    </a:gs>
                    <a:gs pos="51000">
                      <a:srgbClr val="74CAEE">
                        <a:alpha val="45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atin typeface="MiSans" pitchFamily="34" charset="0"/>
                <a:ea typeface="MiSans" pitchFamily="34" charset="-122"/>
                <a:cs typeface="B Zar" panose="00000400000000000000" pitchFamily="2" charset="-78"/>
              </a:rPr>
              <a:t>05.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9" name="Text 5"/>
          <p:cNvSpPr/>
          <p:nvPr/>
        </p:nvSpPr>
        <p:spPr>
          <a:xfrm>
            <a:off x="3194683" y="4690745"/>
            <a:ext cx="4444365" cy="523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B Zar" panose="00000400000000000000" pitchFamily="2" charset="-78"/>
              </a:rPr>
              <a:t>کاربردهای معماری و گردشگری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334239" y="1987550"/>
            <a:ext cx="1894840" cy="14465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800" dirty="0">
                <a:gradFill flip="none" rotWithShape="0">
                  <a:gsLst>
                    <a:gs pos="0">
                      <a:srgbClr val="005F9F"/>
                    </a:gs>
                    <a:gs pos="51000">
                      <a:srgbClr val="74CAEE">
                        <a:alpha val="45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atin typeface="MiSans" pitchFamily="34" charset="0"/>
                <a:ea typeface="MiSans" pitchFamily="34" charset="-122"/>
                <a:cs typeface="B Zar" panose="00000400000000000000" pitchFamily="2" charset="-78"/>
              </a:rPr>
              <a:t>02.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814308" y="2454275"/>
            <a:ext cx="4444365" cy="523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B Zar" panose="00000400000000000000" pitchFamily="2" charset="-78"/>
              </a:rPr>
              <a:t>کاربردهای صنعتی و آموزشی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334239" y="3105150"/>
            <a:ext cx="1894840" cy="14465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800" dirty="0">
                <a:gradFill flip="none" rotWithShape="0">
                  <a:gsLst>
                    <a:gs pos="0">
                      <a:srgbClr val="005F9F"/>
                    </a:gs>
                    <a:gs pos="51000">
                      <a:srgbClr val="74CAEE">
                        <a:alpha val="45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atin typeface="MiSans" pitchFamily="34" charset="0"/>
                <a:ea typeface="MiSans" pitchFamily="34" charset="-122"/>
                <a:cs typeface="B Zar" panose="00000400000000000000" pitchFamily="2" charset="-78"/>
              </a:rPr>
              <a:t>04.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13" name="Text 9"/>
          <p:cNvSpPr/>
          <p:nvPr/>
        </p:nvSpPr>
        <p:spPr>
          <a:xfrm>
            <a:off x="7814308" y="3571875"/>
            <a:ext cx="4444365" cy="523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B Zar" panose="00000400000000000000" pitchFamily="2" charset="-78"/>
              </a:rPr>
              <a:t>کاربردهای ورزشی و سرگرمی</a:t>
            </a:r>
            <a:endParaRPr lang="en-US" sz="1600" dirty="0">
              <a:cs typeface="B Zar" panose="00000400000000000000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9888" y="1028842"/>
            <a:ext cx="1168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ترندهای آینده VR و AR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9550400" y="2921000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0" y="0"/>
                </a:moveTo>
                <a:lnTo>
                  <a:pt x="508000" y="0"/>
                </a:lnTo>
                <a:cubicBezTo>
                  <a:pt x="788373" y="0"/>
                  <a:pt x="1016000" y="227627"/>
                  <a:pt x="1016000" y="508000"/>
                </a:cubicBezTo>
                <a:lnTo>
                  <a:pt x="1016000" y="508000"/>
                </a:lnTo>
                <a:cubicBezTo>
                  <a:pt x="1016000" y="788373"/>
                  <a:pt x="788373" y="1016000"/>
                  <a:pt x="508000" y="1016000"/>
                </a:cubicBezTo>
                <a:lnTo>
                  <a:pt x="508000" y="1016000"/>
                </a:lnTo>
                <a:cubicBezTo>
                  <a:pt x="227627" y="1016000"/>
                  <a:pt x="0" y="788373"/>
                  <a:pt x="0" y="508000"/>
                </a:cubicBezTo>
                <a:lnTo>
                  <a:pt x="0" y="508000"/>
                </a:lnTo>
                <a:cubicBezTo>
                  <a:pt x="0" y="227627"/>
                  <a:pt x="227627" y="0"/>
                  <a:pt x="508000" y="0"/>
                </a:cubicBezTo>
                <a:close/>
              </a:path>
            </a:pathLst>
          </a:custGeom>
          <a:solidFill>
            <a:srgbClr val="4A90E2">
              <a:alpha val="2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9772650" y="3200400"/>
            <a:ext cx="571500" cy="457200"/>
          </a:xfrm>
          <a:custGeom>
            <a:avLst/>
            <a:gdLst/>
            <a:ahLst/>
            <a:cxnLst/>
            <a:rect l="l" t="t" r="r" b="b"/>
            <a:pathLst>
              <a:path w="571500" h="457200">
                <a:moveTo>
                  <a:pt x="314325" y="0"/>
                </a:moveTo>
                <a:cubicBezTo>
                  <a:pt x="314325" y="-15806"/>
                  <a:pt x="301556" y="-28575"/>
                  <a:pt x="285750" y="-28575"/>
                </a:cubicBezTo>
                <a:cubicBezTo>
                  <a:pt x="269944" y="-28575"/>
                  <a:pt x="257175" y="-15806"/>
                  <a:pt x="257175" y="0"/>
                </a:cubicBezTo>
                <a:lnTo>
                  <a:pt x="257175" y="57150"/>
                </a:lnTo>
                <a:lnTo>
                  <a:pt x="171450" y="57150"/>
                </a:lnTo>
                <a:cubicBezTo>
                  <a:pt x="124123" y="57150"/>
                  <a:pt x="85725" y="95548"/>
                  <a:pt x="85725" y="142875"/>
                </a:cubicBezTo>
                <a:lnTo>
                  <a:pt x="85725" y="342900"/>
                </a:lnTo>
                <a:cubicBezTo>
                  <a:pt x="85725" y="390227"/>
                  <a:pt x="124123" y="428625"/>
                  <a:pt x="171450" y="428625"/>
                </a:cubicBezTo>
                <a:lnTo>
                  <a:pt x="400050" y="428625"/>
                </a:lnTo>
                <a:cubicBezTo>
                  <a:pt x="447377" y="428625"/>
                  <a:pt x="485775" y="390227"/>
                  <a:pt x="485775" y="342900"/>
                </a:cubicBezTo>
                <a:lnTo>
                  <a:pt x="485775" y="142875"/>
                </a:lnTo>
                <a:cubicBezTo>
                  <a:pt x="485775" y="95548"/>
                  <a:pt x="447377" y="57150"/>
                  <a:pt x="400050" y="57150"/>
                </a:cubicBezTo>
                <a:lnTo>
                  <a:pt x="314325" y="57150"/>
                </a:lnTo>
                <a:lnTo>
                  <a:pt x="314325" y="0"/>
                </a:lnTo>
                <a:close/>
                <a:moveTo>
                  <a:pt x="142875" y="328613"/>
                </a:moveTo>
                <a:cubicBezTo>
                  <a:pt x="142875" y="316736"/>
                  <a:pt x="152430" y="307181"/>
                  <a:pt x="164306" y="307181"/>
                </a:cubicBezTo>
                <a:lnTo>
                  <a:pt x="192881" y="307181"/>
                </a:lnTo>
                <a:cubicBezTo>
                  <a:pt x="204758" y="307181"/>
                  <a:pt x="214313" y="316736"/>
                  <a:pt x="214313" y="328613"/>
                </a:cubicBezTo>
                <a:cubicBezTo>
                  <a:pt x="214313" y="340489"/>
                  <a:pt x="204758" y="350044"/>
                  <a:pt x="192881" y="350044"/>
                </a:cubicBezTo>
                <a:lnTo>
                  <a:pt x="164306" y="350044"/>
                </a:lnTo>
                <a:cubicBezTo>
                  <a:pt x="152430" y="350044"/>
                  <a:pt x="142875" y="340489"/>
                  <a:pt x="142875" y="328613"/>
                </a:cubicBezTo>
                <a:close/>
                <a:moveTo>
                  <a:pt x="250031" y="328613"/>
                </a:moveTo>
                <a:cubicBezTo>
                  <a:pt x="250031" y="316736"/>
                  <a:pt x="259586" y="307181"/>
                  <a:pt x="271463" y="307181"/>
                </a:cubicBezTo>
                <a:lnTo>
                  <a:pt x="300038" y="307181"/>
                </a:lnTo>
                <a:cubicBezTo>
                  <a:pt x="311914" y="307181"/>
                  <a:pt x="321469" y="316736"/>
                  <a:pt x="321469" y="328613"/>
                </a:cubicBezTo>
                <a:cubicBezTo>
                  <a:pt x="321469" y="340489"/>
                  <a:pt x="311914" y="350044"/>
                  <a:pt x="300038" y="350044"/>
                </a:cubicBezTo>
                <a:lnTo>
                  <a:pt x="271463" y="350044"/>
                </a:lnTo>
                <a:cubicBezTo>
                  <a:pt x="259586" y="350044"/>
                  <a:pt x="250031" y="340489"/>
                  <a:pt x="250031" y="328613"/>
                </a:cubicBezTo>
                <a:close/>
                <a:moveTo>
                  <a:pt x="357188" y="328613"/>
                </a:moveTo>
                <a:cubicBezTo>
                  <a:pt x="357188" y="316736"/>
                  <a:pt x="366742" y="307181"/>
                  <a:pt x="378619" y="307181"/>
                </a:cubicBezTo>
                <a:lnTo>
                  <a:pt x="407194" y="307181"/>
                </a:lnTo>
                <a:cubicBezTo>
                  <a:pt x="419070" y="307181"/>
                  <a:pt x="428625" y="316736"/>
                  <a:pt x="428625" y="328613"/>
                </a:cubicBezTo>
                <a:cubicBezTo>
                  <a:pt x="428625" y="340489"/>
                  <a:pt x="419070" y="350044"/>
                  <a:pt x="407194" y="350044"/>
                </a:cubicBezTo>
                <a:lnTo>
                  <a:pt x="378619" y="350044"/>
                </a:lnTo>
                <a:cubicBezTo>
                  <a:pt x="366742" y="350044"/>
                  <a:pt x="357188" y="340489"/>
                  <a:pt x="357188" y="328613"/>
                </a:cubicBezTo>
                <a:close/>
                <a:moveTo>
                  <a:pt x="200025" y="157163"/>
                </a:moveTo>
                <a:cubicBezTo>
                  <a:pt x="223681" y="157163"/>
                  <a:pt x="242888" y="176369"/>
                  <a:pt x="242888" y="200025"/>
                </a:cubicBezTo>
                <a:cubicBezTo>
                  <a:pt x="242888" y="223681"/>
                  <a:pt x="223681" y="242888"/>
                  <a:pt x="200025" y="242888"/>
                </a:cubicBezTo>
                <a:cubicBezTo>
                  <a:pt x="176369" y="242888"/>
                  <a:pt x="157163" y="223681"/>
                  <a:pt x="157163" y="200025"/>
                </a:cubicBezTo>
                <a:cubicBezTo>
                  <a:pt x="157163" y="176369"/>
                  <a:pt x="176369" y="157163"/>
                  <a:pt x="200025" y="157163"/>
                </a:cubicBezTo>
                <a:close/>
                <a:moveTo>
                  <a:pt x="328613" y="200025"/>
                </a:moveTo>
                <a:cubicBezTo>
                  <a:pt x="328613" y="176369"/>
                  <a:pt x="347819" y="157163"/>
                  <a:pt x="371475" y="157163"/>
                </a:cubicBezTo>
                <a:cubicBezTo>
                  <a:pt x="395131" y="157163"/>
                  <a:pt x="414338" y="176369"/>
                  <a:pt x="414338" y="200025"/>
                </a:cubicBezTo>
                <a:cubicBezTo>
                  <a:pt x="414338" y="223681"/>
                  <a:pt x="395131" y="242888"/>
                  <a:pt x="371475" y="242888"/>
                </a:cubicBezTo>
                <a:cubicBezTo>
                  <a:pt x="347819" y="242888"/>
                  <a:pt x="328613" y="223681"/>
                  <a:pt x="328613" y="200025"/>
                </a:cubicBezTo>
                <a:close/>
                <a:moveTo>
                  <a:pt x="57150" y="200025"/>
                </a:moveTo>
                <a:cubicBezTo>
                  <a:pt x="57150" y="184219"/>
                  <a:pt x="44381" y="171450"/>
                  <a:pt x="28575" y="171450"/>
                </a:cubicBezTo>
                <a:cubicBezTo>
                  <a:pt x="12769" y="171450"/>
                  <a:pt x="0" y="184219"/>
                  <a:pt x="0" y="200025"/>
                </a:cubicBezTo>
                <a:lnTo>
                  <a:pt x="0" y="285750"/>
                </a:lnTo>
                <a:cubicBezTo>
                  <a:pt x="0" y="301556"/>
                  <a:pt x="12769" y="314325"/>
                  <a:pt x="28575" y="314325"/>
                </a:cubicBezTo>
                <a:cubicBezTo>
                  <a:pt x="44381" y="314325"/>
                  <a:pt x="57150" y="301556"/>
                  <a:pt x="57150" y="285750"/>
                </a:cubicBezTo>
                <a:lnTo>
                  <a:pt x="57150" y="200025"/>
                </a:lnTo>
                <a:close/>
                <a:moveTo>
                  <a:pt x="542925" y="171450"/>
                </a:moveTo>
                <a:cubicBezTo>
                  <a:pt x="527119" y="171450"/>
                  <a:pt x="514350" y="184219"/>
                  <a:pt x="514350" y="200025"/>
                </a:cubicBezTo>
                <a:lnTo>
                  <a:pt x="514350" y="285750"/>
                </a:lnTo>
                <a:cubicBezTo>
                  <a:pt x="514350" y="301556"/>
                  <a:pt x="527119" y="314325"/>
                  <a:pt x="542925" y="314325"/>
                </a:cubicBezTo>
                <a:cubicBezTo>
                  <a:pt x="558731" y="314325"/>
                  <a:pt x="571500" y="301556"/>
                  <a:pt x="571500" y="285750"/>
                </a:cubicBezTo>
                <a:lnTo>
                  <a:pt x="571500" y="200025"/>
                </a:lnTo>
                <a:cubicBezTo>
                  <a:pt x="571500" y="184219"/>
                  <a:pt x="558731" y="171450"/>
                  <a:pt x="542925" y="171450"/>
                </a:cubicBezTo>
                <a:close/>
              </a:path>
            </a:pathLst>
          </a:custGeom>
          <a:solidFill>
            <a:srgbClr val="4A90E2"/>
          </a:solidFill>
          <a:ln/>
        </p:spPr>
      </p:sp>
      <p:sp>
        <p:nvSpPr>
          <p:cNvPr id="6" name="Text 3"/>
          <p:cNvSpPr/>
          <p:nvPr/>
        </p:nvSpPr>
        <p:spPr>
          <a:xfrm>
            <a:off x="7924800" y="4089400"/>
            <a:ext cx="4267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ترکیب با هوش مصنوعی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924800" y="4445000"/>
            <a:ext cx="42672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ایجاد تجربه‌های شخصی‌سازی‌شده و هوشمند.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5588000" y="2921000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0" y="0"/>
                </a:moveTo>
                <a:lnTo>
                  <a:pt x="508000" y="0"/>
                </a:lnTo>
                <a:cubicBezTo>
                  <a:pt x="788373" y="0"/>
                  <a:pt x="1016000" y="227627"/>
                  <a:pt x="1016000" y="508000"/>
                </a:cubicBezTo>
                <a:lnTo>
                  <a:pt x="1016000" y="508000"/>
                </a:lnTo>
                <a:cubicBezTo>
                  <a:pt x="1016000" y="788373"/>
                  <a:pt x="788373" y="1016000"/>
                  <a:pt x="508000" y="1016000"/>
                </a:cubicBezTo>
                <a:lnTo>
                  <a:pt x="508000" y="1016000"/>
                </a:lnTo>
                <a:cubicBezTo>
                  <a:pt x="227627" y="1016000"/>
                  <a:pt x="0" y="788373"/>
                  <a:pt x="0" y="508000"/>
                </a:cubicBezTo>
                <a:lnTo>
                  <a:pt x="0" y="508000"/>
                </a:lnTo>
                <a:cubicBezTo>
                  <a:pt x="0" y="227627"/>
                  <a:pt x="227627" y="0"/>
                  <a:pt x="508000" y="0"/>
                </a:cubicBezTo>
                <a:close/>
              </a:path>
            </a:pathLst>
          </a:custGeom>
          <a:solidFill>
            <a:srgbClr val="6EC6C6">
              <a:alpha val="20000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5838825" y="3200400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285750" y="0"/>
                </a:moveTo>
                <a:cubicBezTo>
                  <a:pt x="254228" y="0"/>
                  <a:pt x="228600" y="25628"/>
                  <a:pt x="228600" y="57150"/>
                </a:cubicBezTo>
                <a:lnTo>
                  <a:pt x="228600" y="85725"/>
                </a:lnTo>
                <a:lnTo>
                  <a:pt x="185738" y="85725"/>
                </a:lnTo>
                <a:lnTo>
                  <a:pt x="185738" y="21431"/>
                </a:lnTo>
                <a:cubicBezTo>
                  <a:pt x="185738" y="9555"/>
                  <a:pt x="176183" y="0"/>
                  <a:pt x="164306" y="0"/>
                </a:cubicBezTo>
                <a:cubicBezTo>
                  <a:pt x="152430" y="0"/>
                  <a:pt x="142875" y="9555"/>
                  <a:pt x="142875" y="21431"/>
                </a:cubicBezTo>
                <a:lnTo>
                  <a:pt x="142875" y="85725"/>
                </a:lnTo>
                <a:lnTo>
                  <a:pt x="85725" y="85725"/>
                </a:lnTo>
                <a:lnTo>
                  <a:pt x="85725" y="21431"/>
                </a:lnTo>
                <a:cubicBezTo>
                  <a:pt x="85725" y="9555"/>
                  <a:pt x="76170" y="0"/>
                  <a:pt x="64294" y="0"/>
                </a:cubicBezTo>
                <a:cubicBezTo>
                  <a:pt x="52417" y="0"/>
                  <a:pt x="42863" y="9555"/>
                  <a:pt x="42863" y="21431"/>
                </a:cubicBezTo>
                <a:lnTo>
                  <a:pt x="42863" y="87511"/>
                </a:lnTo>
                <a:cubicBezTo>
                  <a:pt x="18217" y="93851"/>
                  <a:pt x="0" y="116265"/>
                  <a:pt x="0" y="142875"/>
                </a:cubicBezTo>
                <a:lnTo>
                  <a:pt x="0" y="400050"/>
                </a:lnTo>
                <a:cubicBezTo>
                  <a:pt x="0" y="431572"/>
                  <a:pt x="25628" y="457200"/>
                  <a:pt x="57150" y="457200"/>
                </a:cubicBezTo>
                <a:lnTo>
                  <a:pt x="457200" y="457200"/>
                </a:lnTo>
                <a:cubicBezTo>
                  <a:pt x="488722" y="457200"/>
                  <a:pt x="514350" y="431572"/>
                  <a:pt x="514350" y="400050"/>
                </a:cubicBezTo>
                <a:lnTo>
                  <a:pt x="514350" y="228600"/>
                </a:lnTo>
                <a:cubicBezTo>
                  <a:pt x="514350" y="197078"/>
                  <a:pt x="488722" y="171450"/>
                  <a:pt x="457200" y="171450"/>
                </a:cubicBezTo>
                <a:lnTo>
                  <a:pt x="400050" y="171450"/>
                </a:lnTo>
                <a:lnTo>
                  <a:pt x="400050" y="57150"/>
                </a:lnTo>
                <a:cubicBezTo>
                  <a:pt x="400050" y="25628"/>
                  <a:pt x="374422" y="0"/>
                  <a:pt x="342900" y="0"/>
                </a:cubicBezTo>
                <a:lnTo>
                  <a:pt x="285750" y="0"/>
                </a:lnTo>
                <a:close/>
                <a:moveTo>
                  <a:pt x="342900" y="100013"/>
                </a:moveTo>
                <a:lnTo>
                  <a:pt x="342900" y="128588"/>
                </a:lnTo>
                <a:cubicBezTo>
                  <a:pt x="342900" y="136446"/>
                  <a:pt x="336471" y="142875"/>
                  <a:pt x="328613" y="142875"/>
                </a:cubicBezTo>
                <a:lnTo>
                  <a:pt x="300038" y="142875"/>
                </a:lnTo>
                <a:cubicBezTo>
                  <a:pt x="292179" y="142875"/>
                  <a:pt x="285750" y="136446"/>
                  <a:pt x="285750" y="128588"/>
                </a:cubicBezTo>
                <a:lnTo>
                  <a:pt x="285750" y="100013"/>
                </a:lnTo>
                <a:cubicBezTo>
                  <a:pt x="285750" y="92154"/>
                  <a:pt x="292179" y="85725"/>
                  <a:pt x="300038" y="85725"/>
                </a:cubicBezTo>
                <a:lnTo>
                  <a:pt x="328613" y="85725"/>
                </a:lnTo>
                <a:cubicBezTo>
                  <a:pt x="336471" y="85725"/>
                  <a:pt x="342900" y="92154"/>
                  <a:pt x="342900" y="100013"/>
                </a:cubicBezTo>
                <a:close/>
                <a:moveTo>
                  <a:pt x="328613" y="171450"/>
                </a:moveTo>
                <a:cubicBezTo>
                  <a:pt x="336471" y="171450"/>
                  <a:pt x="342900" y="177879"/>
                  <a:pt x="342900" y="185738"/>
                </a:cubicBezTo>
                <a:lnTo>
                  <a:pt x="342900" y="214313"/>
                </a:lnTo>
                <a:cubicBezTo>
                  <a:pt x="342900" y="222171"/>
                  <a:pt x="336471" y="228600"/>
                  <a:pt x="328613" y="228600"/>
                </a:cubicBezTo>
                <a:lnTo>
                  <a:pt x="300038" y="228600"/>
                </a:lnTo>
                <a:cubicBezTo>
                  <a:pt x="292179" y="228600"/>
                  <a:pt x="285750" y="222171"/>
                  <a:pt x="285750" y="214313"/>
                </a:cubicBezTo>
                <a:lnTo>
                  <a:pt x="285750" y="185738"/>
                </a:lnTo>
                <a:cubicBezTo>
                  <a:pt x="285750" y="177879"/>
                  <a:pt x="292179" y="171450"/>
                  <a:pt x="300038" y="171450"/>
                </a:cubicBezTo>
                <a:lnTo>
                  <a:pt x="328613" y="171450"/>
                </a:lnTo>
                <a:close/>
                <a:moveTo>
                  <a:pt x="342900" y="271463"/>
                </a:moveTo>
                <a:lnTo>
                  <a:pt x="342900" y="300038"/>
                </a:lnTo>
                <a:cubicBezTo>
                  <a:pt x="342900" y="307896"/>
                  <a:pt x="336471" y="314325"/>
                  <a:pt x="328613" y="314325"/>
                </a:cubicBezTo>
                <a:lnTo>
                  <a:pt x="300038" y="314325"/>
                </a:lnTo>
                <a:cubicBezTo>
                  <a:pt x="292179" y="314325"/>
                  <a:pt x="285750" y="307896"/>
                  <a:pt x="285750" y="300038"/>
                </a:cubicBezTo>
                <a:lnTo>
                  <a:pt x="285750" y="271463"/>
                </a:lnTo>
                <a:cubicBezTo>
                  <a:pt x="285750" y="263604"/>
                  <a:pt x="292179" y="257175"/>
                  <a:pt x="300038" y="257175"/>
                </a:cubicBezTo>
                <a:lnTo>
                  <a:pt x="328613" y="257175"/>
                </a:lnTo>
                <a:cubicBezTo>
                  <a:pt x="336471" y="257175"/>
                  <a:pt x="342900" y="263604"/>
                  <a:pt x="342900" y="271463"/>
                </a:cubicBezTo>
                <a:close/>
                <a:moveTo>
                  <a:pt x="442913" y="257175"/>
                </a:moveTo>
                <a:cubicBezTo>
                  <a:pt x="450771" y="257175"/>
                  <a:pt x="457200" y="263604"/>
                  <a:pt x="457200" y="271463"/>
                </a:cubicBezTo>
                <a:lnTo>
                  <a:pt x="457200" y="300038"/>
                </a:lnTo>
                <a:cubicBezTo>
                  <a:pt x="457200" y="307896"/>
                  <a:pt x="450771" y="314325"/>
                  <a:pt x="442913" y="314325"/>
                </a:cubicBezTo>
                <a:lnTo>
                  <a:pt x="414338" y="314325"/>
                </a:lnTo>
                <a:cubicBezTo>
                  <a:pt x="406479" y="314325"/>
                  <a:pt x="400050" y="307896"/>
                  <a:pt x="400050" y="300038"/>
                </a:cubicBezTo>
                <a:lnTo>
                  <a:pt x="400050" y="271463"/>
                </a:lnTo>
                <a:cubicBezTo>
                  <a:pt x="400050" y="263604"/>
                  <a:pt x="406479" y="257175"/>
                  <a:pt x="414338" y="257175"/>
                </a:cubicBezTo>
                <a:lnTo>
                  <a:pt x="442913" y="257175"/>
                </a:lnTo>
                <a:close/>
                <a:moveTo>
                  <a:pt x="228600" y="271463"/>
                </a:moveTo>
                <a:lnTo>
                  <a:pt x="228600" y="300038"/>
                </a:lnTo>
                <a:cubicBezTo>
                  <a:pt x="228600" y="307896"/>
                  <a:pt x="222171" y="314325"/>
                  <a:pt x="214313" y="314325"/>
                </a:cubicBezTo>
                <a:lnTo>
                  <a:pt x="185738" y="314325"/>
                </a:lnTo>
                <a:cubicBezTo>
                  <a:pt x="177879" y="314325"/>
                  <a:pt x="171450" y="307896"/>
                  <a:pt x="171450" y="300038"/>
                </a:cubicBezTo>
                <a:lnTo>
                  <a:pt x="171450" y="271463"/>
                </a:lnTo>
                <a:cubicBezTo>
                  <a:pt x="171450" y="263604"/>
                  <a:pt x="177879" y="257175"/>
                  <a:pt x="185738" y="257175"/>
                </a:cubicBezTo>
                <a:lnTo>
                  <a:pt x="214313" y="257175"/>
                </a:lnTo>
                <a:cubicBezTo>
                  <a:pt x="222171" y="257175"/>
                  <a:pt x="228600" y="263604"/>
                  <a:pt x="228600" y="271463"/>
                </a:cubicBezTo>
                <a:close/>
                <a:moveTo>
                  <a:pt x="214313" y="171450"/>
                </a:moveTo>
                <a:cubicBezTo>
                  <a:pt x="222171" y="171450"/>
                  <a:pt x="228600" y="177879"/>
                  <a:pt x="228600" y="185738"/>
                </a:cubicBezTo>
                <a:lnTo>
                  <a:pt x="228600" y="214313"/>
                </a:lnTo>
                <a:cubicBezTo>
                  <a:pt x="228600" y="222171"/>
                  <a:pt x="222171" y="228600"/>
                  <a:pt x="214313" y="228600"/>
                </a:cubicBezTo>
                <a:lnTo>
                  <a:pt x="185738" y="228600"/>
                </a:lnTo>
                <a:cubicBezTo>
                  <a:pt x="177879" y="228600"/>
                  <a:pt x="171450" y="222171"/>
                  <a:pt x="171450" y="214313"/>
                </a:cubicBezTo>
                <a:lnTo>
                  <a:pt x="171450" y="185738"/>
                </a:lnTo>
                <a:cubicBezTo>
                  <a:pt x="171450" y="177879"/>
                  <a:pt x="177879" y="171450"/>
                  <a:pt x="185738" y="171450"/>
                </a:cubicBezTo>
                <a:lnTo>
                  <a:pt x="214313" y="171450"/>
                </a:lnTo>
                <a:close/>
                <a:moveTo>
                  <a:pt x="114300" y="271463"/>
                </a:moveTo>
                <a:lnTo>
                  <a:pt x="114300" y="300038"/>
                </a:lnTo>
                <a:cubicBezTo>
                  <a:pt x="114300" y="307896"/>
                  <a:pt x="107871" y="314325"/>
                  <a:pt x="100013" y="314325"/>
                </a:cubicBezTo>
                <a:lnTo>
                  <a:pt x="71438" y="314325"/>
                </a:lnTo>
                <a:cubicBezTo>
                  <a:pt x="63579" y="314325"/>
                  <a:pt x="57150" y="307896"/>
                  <a:pt x="57150" y="300038"/>
                </a:cubicBezTo>
                <a:lnTo>
                  <a:pt x="57150" y="271463"/>
                </a:lnTo>
                <a:cubicBezTo>
                  <a:pt x="57150" y="263604"/>
                  <a:pt x="63579" y="257175"/>
                  <a:pt x="71438" y="257175"/>
                </a:cubicBezTo>
                <a:lnTo>
                  <a:pt x="100013" y="257175"/>
                </a:lnTo>
                <a:cubicBezTo>
                  <a:pt x="107871" y="257175"/>
                  <a:pt x="114300" y="263604"/>
                  <a:pt x="114300" y="271463"/>
                </a:cubicBezTo>
                <a:close/>
                <a:moveTo>
                  <a:pt x="100013" y="171450"/>
                </a:moveTo>
                <a:cubicBezTo>
                  <a:pt x="107871" y="171450"/>
                  <a:pt x="114300" y="177879"/>
                  <a:pt x="114300" y="185738"/>
                </a:cubicBezTo>
                <a:lnTo>
                  <a:pt x="114300" y="214313"/>
                </a:lnTo>
                <a:cubicBezTo>
                  <a:pt x="114300" y="222171"/>
                  <a:pt x="107871" y="228600"/>
                  <a:pt x="100013" y="228600"/>
                </a:cubicBezTo>
                <a:lnTo>
                  <a:pt x="71438" y="228600"/>
                </a:lnTo>
                <a:cubicBezTo>
                  <a:pt x="63579" y="228600"/>
                  <a:pt x="57150" y="222171"/>
                  <a:pt x="57150" y="214313"/>
                </a:cubicBezTo>
                <a:lnTo>
                  <a:pt x="57150" y="185738"/>
                </a:lnTo>
                <a:cubicBezTo>
                  <a:pt x="57150" y="177879"/>
                  <a:pt x="63579" y="171450"/>
                  <a:pt x="71438" y="171450"/>
                </a:cubicBezTo>
                <a:lnTo>
                  <a:pt x="100013" y="171450"/>
                </a:lnTo>
                <a:close/>
              </a:path>
            </a:pathLst>
          </a:custGeom>
          <a:solidFill>
            <a:srgbClr val="6EC6C6"/>
          </a:solidFill>
          <a:ln/>
        </p:spPr>
      </p:sp>
      <p:sp>
        <p:nvSpPr>
          <p:cNvPr id="10" name="Text 7"/>
          <p:cNvSpPr/>
          <p:nvPr/>
        </p:nvSpPr>
        <p:spPr>
          <a:xfrm>
            <a:off x="3962400" y="4089400"/>
            <a:ext cx="4267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شهرهای هوشمند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3962400" y="4445000"/>
            <a:ext cx="42672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استفاده در مدیریت شهری و خدمات عمومی.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1625600" y="2921000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0" y="0"/>
                </a:moveTo>
                <a:lnTo>
                  <a:pt x="508000" y="0"/>
                </a:lnTo>
                <a:cubicBezTo>
                  <a:pt x="788373" y="0"/>
                  <a:pt x="1016000" y="227627"/>
                  <a:pt x="1016000" y="508000"/>
                </a:cubicBezTo>
                <a:lnTo>
                  <a:pt x="1016000" y="508000"/>
                </a:lnTo>
                <a:cubicBezTo>
                  <a:pt x="1016000" y="788373"/>
                  <a:pt x="788373" y="1016000"/>
                  <a:pt x="508000" y="1016000"/>
                </a:cubicBezTo>
                <a:lnTo>
                  <a:pt x="508000" y="1016000"/>
                </a:lnTo>
                <a:cubicBezTo>
                  <a:pt x="227627" y="1016000"/>
                  <a:pt x="0" y="788373"/>
                  <a:pt x="0" y="508000"/>
                </a:cubicBezTo>
                <a:lnTo>
                  <a:pt x="0" y="508000"/>
                </a:lnTo>
                <a:cubicBezTo>
                  <a:pt x="0" y="227627"/>
                  <a:pt x="227627" y="0"/>
                  <a:pt x="508000" y="0"/>
                </a:cubicBezTo>
                <a:close/>
              </a:path>
            </a:pathLst>
          </a:custGeom>
          <a:solidFill>
            <a:srgbClr val="FFD700">
              <a:alpha val="20000"/>
            </a:srgbClr>
          </a:solidFill>
          <a:ln/>
        </p:spPr>
      </p:sp>
      <p:sp>
        <p:nvSpPr>
          <p:cNvPr id="13" name="Shape 10"/>
          <p:cNvSpPr/>
          <p:nvPr/>
        </p:nvSpPr>
        <p:spPr>
          <a:xfrm>
            <a:off x="1876425" y="3200400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257175" y="85725"/>
                </a:moveTo>
                <a:cubicBezTo>
                  <a:pt x="176004" y="85725"/>
                  <a:pt x="102513" y="117872"/>
                  <a:pt x="48488" y="170200"/>
                </a:cubicBezTo>
                <a:cubicBezTo>
                  <a:pt x="37148" y="181183"/>
                  <a:pt x="19020" y="180915"/>
                  <a:pt x="8126" y="169575"/>
                </a:cubicBezTo>
                <a:cubicBezTo>
                  <a:pt x="-2768" y="158234"/>
                  <a:pt x="-2590" y="140107"/>
                  <a:pt x="8751" y="129213"/>
                </a:cubicBezTo>
                <a:cubicBezTo>
                  <a:pt x="72956" y="66883"/>
                  <a:pt x="160645" y="28575"/>
                  <a:pt x="257175" y="28575"/>
                </a:cubicBezTo>
                <a:cubicBezTo>
                  <a:pt x="353705" y="28575"/>
                  <a:pt x="441394" y="66883"/>
                  <a:pt x="505688" y="129213"/>
                </a:cubicBezTo>
                <a:cubicBezTo>
                  <a:pt x="517029" y="140196"/>
                  <a:pt x="517297" y="158323"/>
                  <a:pt x="506313" y="169575"/>
                </a:cubicBezTo>
                <a:cubicBezTo>
                  <a:pt x="495330" y="180826"/>
                  <a:pt x="477203" y="181183"/>
                  <a:pt x="465951" y="170200"/>
                </a:cubicBezTo>
                <a:cubicBezTo>
                  <a:pt x="411837" y="117872"/>
                  <a:pt x="338346" y="85725"/>
                  <a:pt x="257175" y="85725"/>
                </a:cubicBezTo>
                <a:close/>
                <a:moveTo>
                  <a:pt x="214313" y="385763"/>
                </a:moveTo>
                <a:cubicBezTo>
                  <a:pt x="214313" y="362106"/>
                  <a:pt x="233519" y="342900"/>
                  <a:pt x="257175" y="342900"/>
                </a:cubicBezTo>
                <a:cubicBezTo>
                  <a:pt x="280831" y="342900"/>
                  <a:pt x="300038" y="362106"/>
                  <a:pt x="300038" y="385763"/>
                </a:cubicBezTo>
                <a:cubicBezTo>
                  <a:pt x="300038" y="409419"/>
                  <a:pt x="280831" y="428625"/>
                  <a:pt x="257175" y="428625"/>
                </a:cubicBezTo>
                <a:cubicBezTo>
                  <a:pt x="233519" y="428625"/>
                  <a:pt x="214313" y="409419"/>
                  <a:pt x="214313" y="385763"/>
                </a:cubicBezTo>
                <a:close/>
                <a:moveTo>
                  <a:pt x="150019" y="291286"/>
                </a:moveTo>
                <a:cubicBezTo>
                  <a:pt x="139571" y="303163"/>
                  <a:pt x="121533" y="304234"/>
                  <a:pt x="109657" y="293787"/>
                </a:cubicBezTo>
                <a:cubicBezTo>
                  <a:pt x="97780" y="283339"/>
                  <a:pt x="96709" y="265301"/>
                  <a:pt x="107156" y="253425"/>
                </a:cubicBezTo>
                <a:cubicBezTo>
                  <a:pt x="143768" y="211991"/>
                  <a:pt x="197435" y="185738"/>
                  <a:pt x="257175" y="185738"/>
                </a:cubicBezTo>
                <a:cubicBezTo>
                  <a:pt x="316915" y="185738"/>
                  <a:pt x="370582" y="211991"/>
                  <a:pt x="407194" y="253425"/>
                </a:cubicBezTo>
                <a:cubicBezTo>
                  <a:pt x="417641" y="265301"/>
                  <a:pt x="416481" y="283339"/>
                  <a:pt x="404693" y="293787"/>
                </a:cubicBezTo>
                <a:cubicBezTo>
                  <a:pt x="392906" y="304234"/>
                  <a:pt x="374779" y="303074"/>
                  <a:pt x="364331" y="291286"/>
                </a:cubicBezTo>
                <a:cubicBezTo>
                  <a:pt x="338078" y="261551"/>
                  <a:pt x="299859" y="242888"/>
                  <a:pt x="257175" y="242888"/>
                </a:cubicBezTo>
                <a:cubicBezTo>
                  <a:pt x="214491" y="242888"/>
                  <a:pt x="176272" y="261551"/>
                  <a:pt x="150019" y="291286"/>
                </a:cubicBez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14" name="Text 11"/>
          <p:cNvSpPr/>
          <p:nvPr/>
        </p:nvSpPr>
        <p:spPr>
          <a:xfrm>
            <a:off x="254000" y="4089400"/>
            <a:ext cx="3759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تکنولوژی 5G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0" y="4445000"/>
            <a:ext cx="42672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کاهش تأخیر و افزایش کیفیت تجربه آنلاین.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863" y="1054100"/>
            <a:ext cx="1168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جمع‌بندی کاربردهای کلیدی VR و AR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8178800" y="2311400"/>
            <a:ext cx="3759200" cy="1092200"/>
          </a:xfrm>
          <a:custGeom>
            <a:avLst/>
            <a:gdLst/>
            <a:ahLst/>
            <a:cxnLst/>
            <a:rect l="l" t="t" r="r" b="b"/>
            <a:pathLst>
              <a:path w="3759200" h="1092200">
                <a:moveTo>
                  <a:pt x="101596" y="0"/>
                </a:moveTo>
                <a:lnTo>
                  <a:pt x="3657604" y="0"/>
                </a:lnTo>
                <a:cubicBezTo>
                  <a:pt x="3713714" y="0"/>
                  <a:pt x="3759200" y="45486"/>
                  <a:pt x="3759200" y="101596"/>
                </a:cubicBezTo>
                <a:lnTo>
                  <a:pt x="3759200" y="990604"/>
                </a:lnTo>
                <a:cubicBezTo>
                  <a:pt x="3759200" y="1046714"/>
                  <a:pt x="3713714" y="1092200"/>
                  <a:pt x="3657604" y="1092200"/>
                </a:cubicBezTo>
                <a:lnTo>
                  <a:pt x="101596" y="1092200"/>
                </a:lnTo>
                <a:cubicBezTo>
                  <a:pt x="45486" y="1092200"/>
                  <a:pt x="0" y="1046714"/>
                  <a:pt x="0" y="990604"/>
                </a:cubicBezTo>
                <a:lnTo>
                  <a:pt x="0" y="101596"/>
                </a:lnTo>
                <a:cubicBezTo>
                  <a:pt x="0" y="45524"/>
                  <a:pt x="45524" y="0"/>
                  <a:pt x="101596" y="0"/>
                </a:cubicBezTo>
                <a:close/>
              </a:path>
            </a:pathLst>
          </a:custGeom>
          <a:solidFill>
            <a:srgbClr val="4A90E2">
              <a:alpha val="10196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9847263" y="2463800"/>
            <a:ext cx="428625" cy="381000"/>
          </a:xfrm>
          <a:custGeom>
            <a:avLst/>
            <a:gdLst/>
            <a:ahLst/>
            <a:cxnLst/>
            <a:rect l="l" t="t" r="r" b="b"/>
            <a:pathLst>
              <a:path w="428625" h="381000">
                <a:moveTo>
                  <a:pt x="35719" y="145703"/>
                </a:moveTo>
                <a:lnTo>
                  <a:pt x="191393" y="209773"/>
                </a:lnTo>
                <a:cubicBezTo>
                  <a:pt x="198686" y="212750"/>
                  <a:pt x="206425" y="214313"/>
                  <a:pt x="214313" y="214313"/>
                </a:cubicBezTo>
                <a:cubicBezTo>
                  <a:pt x="222200" y="214313"/>
                  <a:pt x="229939" y="212750"/>
                  <a:pt x="237232" y="209773"/>
                </a:cubicBezTo>
                <a:lnTo>
                  <a:pt x="417612" y="135508"/>
                </a:lnTo>
                <a:cubicBezTo>
                  <a:pt x="424309" y="132755"/>
                  <a:pt x="428625" y="126281"/>
                  <a:pt x="428625" y="119062"/>
                </a:cubicBezTo>
                <a:cubicBezTo>
                  <a:pt x="428625" y="111844"/>
                  <a:pt x="424309" y="105370"/>
                  <a:pt x="417612" y="102617"/>
                </a:cubicBezTo>
                <a:lnTo>
                  <a:pt x="237232" y="28352"/>
                </a:lnTo>
                <a:cubicBezTo>
                  <a:pt x="229939" y="25375"/>
                  <a:pt x="222200" y="23812"/>
                  <a:pt x="214313" y="23812"/>
                </a:cubicBezTo>
                <a:cubicBezTo>
                  <a:pt x="206425" y="23812"/>
                  <a:pt x="198686" y="25375"/>
                  <a:pt x="191393" y="28352"/>
                </a:cubicBezTo>
                <a:lnTo>
                  <a:pt x="11013" y="102617"/>
                </a:lnTo>
                <a:cubicBezTo>
                  <a:pt x="4316" y="105370"/>
                  <a:pt x="0" y="111844"/>
                  <a:pt x="0" y="119063"/>
                </a:cubicBezTo>
                <a:lnTo>
                  <a:pt x="0" y="339328"/>
                </a:lnTo>
                <a:cubicBezTo>
                  <a:pt x="0" y="349225"/>
                  <a:pt x="7962" y="357188"/>
                  <a:pt x="17859" y="357188"/>
                </a:cubicBezTo>
                <a:cubicBezTo>
                  <a:pt x="27756" y="357188"/>
                  <a:pt x="35719" y="349225"/>
                  <a:pt x="35719" y="339328"/>
                </a:cubicBezTo>
                <a:lnTo>
                  <a:pt x="35719" y="145703"/>
                </a:lnTo>
                <a:close/>
                <a:moveTo>
                  <a:pt x="71438" y="199058"/>
                </a:moveTo>
                <a:lnTo>
                  <a:pt x="71438" y="285750"/>
                </a:lnTo>
                <a:cubicBezTo>
                  <a:pt x="71438" y="325189"/>
                  <a:pt x="135434" y="357188"/>
                  <a:pt x="214313" y="357188"/>
                </a:cubicBezTo>
                <a:cubicBezTo>
                  <a:pt x="293191" y="357188"/>
                  <a:pt x="357188" y="325189"/>
                  <a:pt x="357188" y="285750"/>
                </a:cubicBezTo>
                <a:lnTo>
                  <a:pt x="357188" y="198983"/>
                </a:lnTo>
                <a:lnTo>
                  <a:pt x="250850" y="242813"/>
                </a:lnTo>
                <a:cubicBezTo>
                  <a:pt x="239241" y="247576"/>
                  <a:pt x="226888" y="250031"/>
                  <a:pt x="214313" y="250031"/>
                </a:cubicBezTo>
                <a:cubicBezTo>
                  <a:pt x="201737" y="250031"/>
                  <a:pt x="189384" y="247576"/>
                  <a:pt x="177775" y="242813"/>
                </a:cubicBezTo>
                <a:lnTo>
                  <a:pt x="71438" y="198983"/>
                </a:lnTo>
                <a:close/>
              </a:path>
            </a:pathLst>
          </a:custGeom>
          <a:solidFill>
            <a:srgbClr val="4A90E2"/>
          </a:solidFill>
          <a:ln/>
        </p:spPr>
      </p:sp>
      <p:sp>
        <p:nvSpPr>
          <p:cNvPr id="6" name="Text 3"/>
          <p:cNvSpPr/>
          <p:nvPr/>
        </p:nvSpPr>
        <p:spPr>
          <a:xfrm>
            <a:off x="9465998" y="2946400"/>
            <a:ext cx="1181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آموزش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216400" y="2311400"/>
            <a:ext cx="3759200" cy="1092200"/>
          </a:xfrm>
          <a:custGeom>
            <a:avLst/>
            <a:gdLst/>
            <a:ahLst/>
            <a:cxnLst/>
            <a:rect l="l" t="t" r="r" b="b"/>
            <a:pathLst>
              <a:path w="3759200" h="1092200">
                <a:moveTo>
                  <a:pt x="101596" y="0"/>
                </a:moveTo>
                <a:lnTo>
                  <a:pt x="3657604" y="0"/>
                </a:lnTo>
                <a:cubicBezTo>
                  <a:pt x="3713714" y="0"/>
                  <a:pt x="3759200" y="45486"/>
                  <a:pt x="3759200" y="101596"/>
                </a:cubicBezTo>
                <a:lnTo>
                  <a:pt x="3759200" y="990604"/>
                </a:lnTo>
                <a:cubicBezTo>
                  <a:pt x="3759200" y="1046714"/>
                  <a:pt x="3713714" y="1092200"/>
                  <a:pt x="3657604" y="1092200"/>
                </a:cubicBezTo>
                <a:lnTo>
                  <a:pt x="101596" y="1092200"/>
                </a:lnTo>
                <a:cubicBezTo>
                  <a:pt x="45486" y="1092200"/>
                  <a:pt x="0" y="1046714"/>
                  <a:pt x="0" y="990604"/>
                </a:cubicBezTo>
                <a:lnTo>
                  <a:pt x="0" y="101596"/>
                </a:lnTo>
                <a:cubicBezTo>
                  <a:pt x="0" y="45524"/>
                  <a:pt x="45524" y="0"/>
                  <a:pt x="101596" y="0"/>
                </a:cubicBezTo>
                <a:close/>
              </a:path>
            </a:pathLst>
          </a:custGeom>
          <a:solidFill>
            <a:srgbClr val="6EC6C6">
              <a:alpha val="10196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5884863" y="2463800"/>
            <a:ext cx="428625" cy="381000"/>
          </a:xfrm>
          <a:custGeom>
            <a:avLst/>
            <a:gdLst/>
            <a:ahLst/>
            <a:cxnLst/>
            <a:rect l="l" t="t" r="r" b="b"/>
            <a:pathLst>
              <a:path w="428625" h="381000">
                <a:moveTo>
                  <a:pt x="23812" y="35719"/>
                </a:moveTo>
                <a:cubicBezTo>
                  <a:pt x="23812" y="15999"/>
                  <a:pt x="39812" y="0"/>
                  <a:pt x="59531" y="0"/>
                </a:cubicBezTo>
                <a:lnTo>
                  <a:pt x="95250" y="0"/>
                </a:lnTo>
                <a:cubicBezTo>
                  <a:pt x="108421" y="0"/>
                  <a:pt x="119063" y="10641"/>
                  <a:pt x="119063" y="23812"/>
                </a:cubicBezTo>
                <a:cubicBezTo>
                  <a:pt x="119063" y="36984"/>
                  <a:pt x="108421" y="47625"/>
                  <a:pt x="95250" y="47625"/>
                </a:cubicBezTo>
                <a:lnTo>
                  <a:pt x="71438" y="47625"/>
                </a:lnTo>
                <a:lnTo>
                  <a:pt x="71438" y="142875"/>
                </a:lnTo>
                <a:cubicBezTo>
                  <a:pt x="71438" y="182314"/>
                  <a:pt x="103436" y="214313"/>
                  <a:pt x="142875" y="214313"/>
                </a:cubicBezTo>
                <a:cubicBezTo>
                  <a:pt x="182314" y="214313"/>
                  <a:pt x="214313" y="182314"/>
                  <a:pt x="214313" y="142875"/>
                </a:cubicBezTo>
                <a:lnTo>
                  <a:pt x="214313" y="47625"/>
                </a:lnTo>
                <a:lnTo>
                  <a:pt x="190500" y="47625"/>
                </a:lnTo>
                <a:cubicBezTo>
                  <a:pt x="177329" y="47625"/>
                  <a:pt x="166688" y="36984"/>
                  <a:pt x="166688" y="23812"/>
                </a:cubicBezTo>
                <a:cubicBezTo>
                  <a:pt x="166688" y="10641"/>
                  <a:pt x="177329" y="0"/>
                  <a:pt x="190500" y="0"/>
                </a:cubicBezTo>
                <a:lnTo>
                  <a:pt x="226219" y="0"/>
                </a:lnTo>
                <a:cubicBezTo>
                  <a:pt x="245938" y="0"/>
                  <a:pt x="261938" y="15999"/>
                  <a:pt x="261938" y="35719"/>
                </a:cubicBezTo>
                <a:lnTo>
                  <a:pt x="261938" y="142875"/>
                </a:lnTo>
                <a:cubicBezTo>
                  <a:pt x="261938" y="200471"/>
                  <a:pt x="221010" y="248543"/>
                  <a:pt x="166688" y="259556"/>
                </a:cubicBezTo>
                <a:lnTo>
                  <a:pt x="166688" y="273844"/>
                </a:lnTo>
                <a:cubicBezTo>
                  <a:pt x="166688" y="319906"/>
                  <a:pt x="203969" y="357188"/>
                  <a:pt x="250031" y="357188"/>
                </a:cubicBezTo>
                <a:cubicBezTo>
                  <a:pt x="296094" y="357188"/>
                  <a:pt x="333375" y="319906"/>
                  <a:pt x="333375" y="273844"/>
                </a:cubicBezTo>
                <a:lnTo>
                  <a:pt x="333375" y="210220"/>
                </a:lnTo>
                <a:cubicBezTo>
                  <a:pt x="305619" y="200397"/>
                  <a:pt x="285750" y="173980"/>
                  <a:pt x="285750" y="142875"/>
                </a:cubicBezTo>
                <a:cubicBezTo>
                  <a:pt x="285750" y="103436"/>
                  <a:pt x="317748" y="71438"/>
                  <a:pt x="357188" y="71438"/>
                </a:cubicBezTo>
                <a:cubicBezTo>
                  <a:pt x="396627" y="71438"/>
                  <a:pt x="428625" y="103436"/>
                  <a:pt x="428625" y="142875"/>
                </a:cubicBezTo>
                <a:cubicBezTo>
                  <a:pt x="428625" y="173980"/>
                  <a:pt x="408756" y="200471"/>
                  <a:pt x="381000" y="210220"/>
                </a:cubicBezTo>
                <a:lnTo>
                  <a:pt x="381000" y="273844"/>
                </a:lnTo>
                <a:cubicBezTo>
                  <a:pt x="381000" y="346174"/>
                  <a:pt x="322362" y="404813"/>
                  <a:pt x="250031" y="404813"/>
                </a:cubicBezTo>
                <a:cubicBezTo>
                  <a:pt x="177701" y="404813"/>
                  <a:pt x="119063" y="346174"/>
                  <a:pt x="119063" y="273844"/>
                </a:cubicBezTo>
                <a:lnTo>
                  <a:pt x="119063" y="259556"/>
                </a:lnTo>
                <a:cubicBezTo>
                  <a:pt x="64740" y="248543"/>
                  <a:pt x="23812" y="200471"/>
                  <a:pt x="23812" y="142875"/>
                </a:cubicBezTo>
                <a:lnTo>
                  <a:pt x="23812" y="35719"/>
                </a:lnTo>
                <a:close/>
                <a:moveTo>
                  <a:pt x="357188" y="166688"/>
                </a:moveTo>
                <a:cubicBezTo>
                  <a:pt x="370330" y="166688"/>
                  <a:pt x="381000" y="156017"/>
                  <a:pt x="381000" y="142875"/>
                </a:cubicBezTo>
                <a:cubicBezTo>
                  <a:pt x="381000" y="129733"/>
                  <a:pt x="370330" y="119063"/>
                  <a:pt x="357188" y="119063"/>
                </a:cubicBezTo>
                <a:cubicBezTo>
                  <a:pt x="344045" y="119063"/>
                  <a:pt x="333375" y="129733"/>
                  <a:pt x="333375" y="142875"/>
                </a:cubicBezTo>
                <a:cubicBezTo>
                  <a:pt x="333375" y="156017"/>
                  <a:pt x="344045" y="166688"/>
                  <a:pt x="357188" y="166688"/>
                </a:cubicBezTo>
                <a:close/>
              </a:path>
            </a:pathLst>
          </a:custGeom>
          <a:solidFill>
            <a:srgbClr val="6EC6C6"/>
          </a:solidFill>
          <a:ln/>
        </p:spPr>
      </p:sp>
      <p:sp>
        <p:nvSpPr>
          <p:cNvPr id="9" name="Text 6"/>
          <p:cNvSpPr/>
          <p:nvPr/>
        </p:nvSpPr>
        <p:spPr>
          <a:xfrm>
            <a:off x="5471980" y="2946400"/>
            <a:ext cx="1244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پزشکی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254000" y="2311400"/>
            <a:ext cx="3759200" cy="1092200"/>
          </a:xfrm>
          <a:custGeom>
            <a:avLst/>
            <a:gdLst/>
            <a:ahLst/>
            <a:cxnLst/>
            <a:rect l="l" t="t" r="r" b="b"/>
            <a:pathLst>
              <a:path w="3759200" h="1092200">
                <a:moveTo>
                  <a:pt x="101596" y="0"/>
                </a:moveTo>
                <a:lnTo>
                  <a:pt x="3657604" y="0"/>
                </a:lnTo>
                <a:cubicBezTo>
                  <a:pt x="3713714" y="0"/>
                  <a:pt x="3759200" y="45486"/>
                  <a:pt x="3759200" y="101596"/>
                </a:cubicBezTo>
                <a:lnTo>
                  <a:pt x="3759200" y="990604"/>
                </a:lnTo>
                <a:cubicBezTo>
                  <a:pt x="3759200" y="1046714"/>
                  <a:pt x="3713714" y="1092200"/>
                  <a:pt x="3657604" y="1092200"/>
                </a:cubicBezTo>
                <a:lnTo>
                  <a:pt x="101596" y="1092200"/>
                </a:lnTo>
                <a:cubicBezTo>
                  <a:pt x="45486" y="1092200"/>
                  <a:pt x="0" y="1046714"/>
                  <a:pt x="0" y="990604"/>
                </a:cubicBezTo>
                <a:lnTo>
                  <a:pt x="0" y="101596"/>
                </a:lnTo>
                <a:cubicBezTo>
                  <a:pt x="0" y="45524"/>
                  <a:pt x="45524" y="0"/>
                  <a:pt x="101596" y="0"/>
                </a:cubicBezTo>
                <a:close/>
              </a:path>
            </a:pathLst>
          </a:custGeom>
          <a:solidFill>
            <a:srgbClr val="FFD700">
              <a:alpha val="10196"/>
            </a:srgbClr>
          </a:solidFill>
          <a:ln/>
        </p:spPr>
      </p:sp>
      <p:sp>
        <p:nvSpPr>
          <p:cNvPr id="11" name="Shape 8"/>
          <p:cNvSpPr/>
          <p:nvPr/>
        </p:nvSpPr>
        <p:spPr>
          <a:xfrm>
            <a:off x="1970088" y="2463800"/>
            <a:ext cx="333375" cy="381000"/>
          </a:xfrm>
          <a:custGeom>
            <a:avLst/>
            <a:gdLst/>
            <a:ahLst/>
            <a:cxnLst/>
            <a:rect l="l" t="t" r="r" b="b"/>
            <a:pathLst>
              <a:path w="333375" h="381000">
                <a:moveTo>
                  <a:pt x="190872" y="-23812"/>
                </a:moveTo>
                <a:cubicBezTo>
                  <a:pt x="213871" y="-23812"/>
                  <a:pt x="232544" y="-5140"/>
                  <a:pt x="232544" y="17859"/>
                </a:cubicBezTo>
                <a:cubicBezTo>
                  <a:pt x="232544" y="40859"/>
                  <a:pt x="213871" y="59531"/>
                  <a:pt x="190872" y="59531"/>
                </a:cubicBezTo>
                <a:cubicBezTo>
                  <a:pt x="167873" y="59531"/>
                  <a:pt x="149200" y="40859"/>
                  <a:pt x="149200" y="17859"/>
                </a:cubicBezTo>
                <a:cubicBezTo>
                  <a:pt x="149200" y="-5140"/>
                  <a:pt x="167873" y="-23812"/>
                  <a:pt x="190872" y="-23812"/>
                </a:cubicBezTo>
                <a:close/>
                <a:moveTo>
                  <a:pt x="91976" y="130969"/>
                </a:moveTo>
                <a:cubicBezTo>
                  <a:pt x="89520" y="130969"/>
                  <a:pt x="87362" y="132457"/>
                  <a:pt x="86469" y="134689"/>
                </a:cubicBezTo>
                <a:lnTo>
                  <a:pt x="70098" y="175543"/>
                </a:lnTo>
                <a:cubicBezTo>
                  <a:pt x="65187" y="187747"/>
                  <a:pt x="51346" y="193700"/>
                  <a:pt x="39142" y="188788"/>
                </a:cubicBezTo>
                <a:cubicBezTo>
                  <a:pt x="26938" y="183877"/>
                  <a:pt x="20985" y="170036"/>
                  <a:pt x="25896" y="157832"/>
                </a:cubicBezTo>
                <a:lnTo>
                  <a:pt x="42193" y="116979"/>
                </a:lnTo>
                <a:cubicBezTo>
                  <a:pt x="50378" y="96664"/>
                  <a:pt x="70024" y="83344"/>
                  <a:pt x="91976" y="83344"/>
                </a:cubicBezTo>
                <a:lnTo>
                  <a:pt x="164381" y="83344"/>
                </a:lnTo>
                <a:cubicBezTo>
                  <a:pt x="185589" y="83344"/>
                  <a:pt x="205160" y="94580"/>
                  <a:pt x="215801" y="112886"/>
                </a:cubicBezTo>
                <a:lnTo>
                  <a:pt x="240209" y="154781"/>
                </a:lnTo>
                <a:lnTo>
                  <a:pt x="286048" y="154781"/>
                </a:lnTo>
                <a:cubicBezTo>
                  <a:pt x="299219" y="154781"/>
                  <a:pt x="309860" y="165422"/>
                  <a:pt x="309860" y="178594"/>
                </a:cubicBezTo>
                <a:cubicBezTo>
                  <a:pt x="309860" y="191765"/>
                  <a:pt x="299219" y="202406"/>
                  <a:pt x="286048" y="202406"/>
                </a:cubicBezTo>
                <a:lnTo>
                  <a:pt x="240209" y="202406"/>
                </a:lnTo>
                <a:cubicBezTo>
                  <a:pt x="223242" y="202406"/>
                  <a:pt x="207615" y="193402"/>
                  <a:pt x="199058" y="178743"/>
                </a:cubicBezTo>
                <a:lnTo>
                  <a:pt x="191616" y="166018"/>
                </a:lnTo>
                <a:lnTo>
                  <a:pt x="176213" y="218405"/>
                </a:lnTo>
                <a:lnTo>
                  <a:pt x="232321" y="235223"/>
                </a:lnTo>
                <a:cubicBezTo>
                  <a:pt x="252933" y="241399"/>
                  <a:pt x="263426" y="264244"/>
                  <a:pt x="254719" y="283964"/>
                </a:cubicBezTo>
                <a:lnTo>
                  <a:pt x="212601" y="378768"/>
                </a:lnTo>
                <a:cubicBezTo>
                  <a:pt x="207243" y="390823"/>
                  <a:pt x="193179" y="396180"/>
                  <a:pt x="181198" y="390823"/>
                </a:cubicBezTo>
                <a:cubicBezTo>
                  <a:pt x="169218" y="385465"/>
                  <a:pt x="163785" y="371401"/>
                  <a:pt x="169143" y="359420"/>
                </a:cubicBezTo>
                <a:lnTo>
                  <a:pt x="205755" y="276969"/>
                </a:lnTo>
                <a:lnTo>
                  <a:pt x="134392" y="255538"/>
                </a:lnTo>
                <a:cubicBezTo>
                  <a:pt x="110058" y="248245"/>
                  <a:pt x="95696" y="223019"/>
                  <a:pt x="101873" y="198388"/>
                </a:cubicBezTo>
                <a:lnTo>
                  <a:pt x="118765" y="130969"/>
                </a:lnTo>
                <a:lnTo>
                  <a:pt x="92050" y="130969"/>
                </a:lnTo>
                <a:close/>
                <a:moveTo>
                  <a:pt x="86023" y="265658"/>
                </a:moveTo>
                <a:cubicBezTo>
                  <a:pt x="95920" y="276746"/>
                  <a:pt x="108868" y="285229"/>
                  <a:pt x="124123" y="289768"/>
                </a:cubicBezTo>
                <a:lnTo>
                  <a:pt x="127620" y="290810"/>
                </a:lnTo>
                <a:lnTo>
                  <a:pt x="122486" y="305172"/>
                </a:lnTo>
                <a:cubicBezTo>
                  <a:pt x="118170" y="317302"/>
                  <a:pt x="110579" y="328092"/>
                  <a:pt x="100682" y="336277"/>
                </a:cubicBezTo>
                <a:lnTo>
                  <a:pt x="39365" y="386804"/>
                </a:lnTo>
                <a:cubicBezTo>
                  <a:pt x="29245" y="395139"/>
                  <a:pt x="14213" y="393725"/>
                  <a:pt x="5879" y="383604"/>
                </a:cubicBezTo>
                <a:cubicBezTo>
                  <a:pt x="-2456" y="373484"/>
                  <a:pt x="-1042" y="358453"/>
                  <a:pt x="9079" y="350118"/>
                </a:cubicBezTo>
                <a:lnTo>
                  <a:pt x="70396" y="299591"/>
                </a:lnTo>
                <a:cubicBezTo>
                  <a:pt x="73744" y="296838"/>
                  <a:pt x="76200" y="293266"/>
                  <a:pt x="77688" y="289247"/>
                </a:cubicBezTo>
                <a:lnTo>
                  <a:pt x="86023" y="265658"/>
                </a:ln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12" name="Text 9"/>
          <p:cNvSpPr/>
          <p:nvPr/>
        </p:nvSpPr>
        <p:spPr>
          <a:xfrm>
            <a:off x="1589617" y="2946400"/>
            <a:ext cx="1092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ورزش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8178800" y="3606800"/>
            <a:ext cx="3759200" cy="1092200"/>
          </a:xfrm>
          <a:custGeom>
            <a:avLst/>
            <a:gdLst/>
            <a:ahLst/>
            <a:cxnLst/>
            <a:rect l="l" t="t" r="r" b="b"/>
            <a:pathLst>
              <a:path w="3759200" h="1092200">
                <a:moveTo>
                  <a:pt x="101596" y="0"/>
                </a:moveTo>
                <a:lnTo>
                  <a:pt x="3657604" y="0"/>
                </a:lnTo>
                <a:cubicBezTo>
                  <a:pt x="3713714" y="0"/>
                  <a:pt x="3759200" y="45486"/>
                  <a:pt x="3759200" y="101596"/>
                </a:cubicBezTo>
                <a:lnTo>
                  <a:pt x="3759200" y="990604"/>
                </a:lnTo>
                <a:cubicBezTo>
                  <a:pt x="3759200" y="1046714"/>
                  <a:pt x="3713714" y="1092200"/>
                  <a:pt x="3657604" y="1092200"/>
                </a:cubicBezTo>
                <a:lnTo>
                  <a:pt x="101596" y="1092200"/>
                </a:lnTo>
                <a:cubicBezTo>
                  <a:pt x="45486" y="1092200"/>
                  <a:pt x="0" y="1046714"/>
                  <a:pt x="0" y="990604"/>
                </a:cubicBezTo>
                <a:lnTo>
                  <a:pt x="0" y="101596"/>
                </a:lnTo>
                <a:cubicBezTo>
                  <a:pt x="0" y="45524"/>
                  <a:pt x="45524" y="0"/>
                  <a:pt x="101596" y="0"/>
                </a:cubicBezTo>
                <a:close/>
              </a:path>
            </a:pathLst>
          </a:custGeom>
          <a:solidFill>
            <a:srgbClr val="6EC6C6">
              <a:alpha val="10196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9871075" y="3759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23812" y="23812"/>
                </a:moveTo>
                <a:cubicBezTo>
                  <a:pt x="10641" y="23812"/>
                  <a:pt x="0" y="34454"/>
                  <a:pt x="0" y="47625"/>
                </a:cubicBezTo>
                <a:lnTo>
                  <a:pt x="0" y="321469"/>
                </a:lnTo>
                <a:cubicBezTo>
                  <a:pt x="0" y="341188"/>
                  <a:pt x="15999" y="357188"/>
                  <a:pt x="35719" y="357188"/>
                </a:cubicBezTo>
                <a:lnTo>
                  <a:pt x="345281" y="357188"/>
                </a:lnTo>
                <a:cubicBezTo>
                  <a:pt x="365001" y="357188"/>
                  <a:pt x="381000" y="341188"/>
                  <a:pt x="381000" y="321469"/>
                </a:cubicBezTo>
                <a:lnTo>
                  <a:pt x="381000" y="113258"/>
                </a:lnTo>
                <a:cubicBezTo>
                  <a:pt x="381000" y="99715"/>
                  <a:pt x="366564" y="91157"/>
                  <a:pt x="354657" y="97557"/>
                </a:cubicBezTo>
                <a:lnTo>
                  <a:pt x="238125" y="160288"/>
                </a:lnTo>
                <a:lnTo>
                  <a:pt x="238125" y="113258"/>
                </a:lnTo>
                <a:cubicBezTo>
                  <a:pt x="238125" y="99715"/>
                  <a:pt x="223689" y="91157"/>
                  <a:pt x="211782" y="97557"/>
                </a:cubicBezTo>
                <a:lnTo>
                  <a:pt x="95250" y="160288"/>
                </a:lnTo>
                <a:lnTo>
                  <a:pt x="95250" y="47625"/>
                </a:lnTo>
                <a:cubicBezTo>
                  <a:pt x="95250" y="34454"/>
                  <a:pt x="84609" y="23812"/>
                  <a:pt x="71438" y="23812"/>
                </a:cubicBezTo>
                <a:lnTo>
                  <a:pt x="23812" y="23812"/>
                </a:lnTo>
                <a:close/>
              </a:path>
            </a:pathLst>
          </a:custGeom>
          <a:solidFill>
            <a:srgbClr val="6EC6C6"/>
          </a:solidFill>
          <a:ln/>
        </p:spPr>
      </p:sp>
      <p:sp>
        <p:nvSpPr>
          <p:cNvPr id="15" name="Text 12"/>
          <p:cNvSpPr/>
          <p:nvPr/>
        </p:nvSpPr>
        <p:spPr>
          <a:xfrm>
            <a:off x="9506083" y="4241800"/>
            <a:ext cx="1104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صنعت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4216400" y="3606800"/>
            <a:ext cx="3759200" cy="1092200"/>
          </a:xfrm>
          <a:custGeom>
            <a:avLst/>
            <a:gdLst/>
            <a:ahLst/>
            <a:cxnLst/>
            <a:rect l="l" t="t" r="r" b="b"/>
            <a:pathLst>
              <a:path w="3759200" h="1092200">
                <a:moveTo>
                  <a:pt x="101596" y="0"/>
                </a:moveTo>
                <a:lnTo>
                  <a:pt x="3657604" y="0"/>
                </a:lnTo>
                <a:cubicBezTo>
                  <a:pt x="3713714" y="0"/>
                  <a:pt x="3759200" y="45486"/>
                  <a:pt x="3759200" y="101596"/>
                </a:cubicBezTo>
                <a:lnTo>
                  <a:pt x="3759200" y="990604"/>
                </a:lnTo>
                <a:cubicBezTo>
                  <a:pt x="3759200" y="1046714"/>
                  <a:pt x="3713714" y="1092200"/>
                  <a:pt x="3657604" y="1092200"/>
                </a:cubicBezTo>
                <a:lnTo>
                  <a:pt x="101596" y="1092200"/>
                </a:lnTo>
                <a:cubicBezTo>
                  <a:pt x="45486" y="1092200"/>
                  <a:pt x="0" y="1046714"/>
                  <a:pt x="0" y="990604"/>
                </a:cubicBezTo>
                <a:lnTo>
                  <a:pt x="0" y="101596"/>
                </a:lnTo>
                <a:cubicBezTo>
                  <a:pt x="0" y="45524"/>
                  <a:pt x="45524" y="0"/>
                  <a:pt x="101596" y="0"/>
                </a:cubicBezTo>
                <a:close/>
              </a:path>
            </a:pathLst>
          </a:custGeom>
          <a:solidFill>
            <a:srgbClr val="FFD700">
              <a:alpha val="10196"/>
            </a:srgbClr>
          </a:solidFill>
          <a:ln/>
        </p:spPr>
      </p:sp>
      <p:sp>
        <p:nvSpPr>
          <p:cNvPr id="17" name="Shape 14"/>
          <p:cNvSpPr/>
          <p:nvPr/>
        </p:nvSpPr>
        <p:spPr>
          <a:xfrm>
            <a:off x="5861050" y="3759200"/>
            <a:ext cx="476250" cy="381000"/>
          </a:xfrm>
          <a:custGeom>
            <a:avLst/>
            <a:gdLst/>
            <a:ahLst/>
            <a:cxnLst/>
            <a:rect l="l" t="t" r="r" b="b"/>
            <a:pathLst>
              <a:path w="476250" h="381000">
                <a:moveTo>
                  <a:pt x="333375" y="47625"/>
                </a:moveTo>
                <a:cubicBezTo>
                  <a:pt x="412254" y="47625"/>
                  <a:pt x="476250" y="111621"/>
                  <a:pt x="476250" y="190500"/>
                </a:cubicBezTo>
                <a:cubicBezTo>
                  <a:pt x="476250" y="269379"/>
                  <a:pt x="412254" y="333375"/>
                  <a:pt x="333375" y="333375"/>
                </a:cubicBezTo>
                <a:lnTo>
                  <a:pt x="142875" y="333375"/>
                </a:lnTo>
                <a:cubicBezTo>
                  <a:pt x="63996" y="333375"/>
                  <a:pt x="0" y="269379"/>
                  <a:pt x="0" y="190500"/>
                </a:cubicBezTo>
                <a:cubicBezTo>
                  <a:pt x="0" y="111621"/>
                  <a:pt x="63996" y="47625"/>
                  <a:pt x="142875" y="47625"/>
                </a:cubicBezTo>
                <a:lnTo>
                  <a:pt x="333375" y="47625"/>
                </a:lnTo>
                <a:close/>
                <a:moveTo>
                  <a:pt x="142875" y="130969"/>
                </a:moveTo>
                <a:cubicBezTo>
                  <a:pt x="132978" y="130969"/>
                  <a:pt x="125016" y="138931"/>
                  <a:pt x="125016" y="148828"/>
                </a:cubicBezTo>
                <a:lnTo>
                  <a:pt x="125016" y="172641"/>
                </a:lnTo>
                <a:lnTo>
                  <a:pt x="101203" y="172641"/>
                </a:lnTo>
                <a:cubicBezTo>
                  <a:pt x="91306" y="172641"/>
                  <a:pt x="83344" y="180603"/>
                  <a:pt x="83344" y="190500"/>
                </a:cubicBezTo>
                <a:cubicBezTo>
                  <a:pt x="83344" y="200397"/>
                  <a:pt x="91306" y="208359"/>
                  <a:pt x="101203" y="208359"/>
                </a:cubicBezTo>
                <a:lnTo>
                  <a:pt x="125016" y="208359"/>
                </a:lnTo>
                <a:lnTo>
                  <a:pt x="125016" y="232172"/>
                </a:lnTo>
                <a:cubicBezTo>
                  <a:pt x="125016" y="242069"/>
                  <a:pt x="132978" y="250031"/>
                  <a:pt x="142875" y="250031"/>
                </a:cubicBezTo>
                <a:cubicBezTo>
                  <a:pt x="152772" y="250031"/>
                  <a:pt x="160734" y="242069"/>
                  <a:pt x="160734" y="232172"/>
                </a:cubicBezTo>
                <a:lnTo>
                  <a:pt x="160734" y="208359"/>
                </a:lnTo>
                <a:lnTo>
                  <a:pt x="184547" y="208359"/>
                </a:lnTo>
                <a:cubicBezTo>
                  <a:pt x="194444" y="208359"/>
                  <a:pt x="202406" y="200397"/>
                  <a:pt x="202406" y="190500"/>
                </a:cubicBezTo>
                <a:cubicBezTo>
                  <a:pt x="202406" y="180603"/>
                  <a:pt x="194444" y="172641"/>
                  <a:pt x="184547" y="172641"/>
                </a:cubicBezTo>
                <a:lnTo>
                  <a:pt x="160734" y="172641"/>
                </a:lnTo>
                <a:lnTo>
                  <a:pt x="160734" y="148828"/>
                </a:lnTo>
                <a:cubicBezTo>
                  <a:pt x="160734" y="138931"/>
                  <a:pt x="152772" y="130969"/>
                  <a:pt x="142875" y="130969"/>
                </a:cubicBezTo>
                <a:close/>
                <a:moveTo>
                  <a:pt x="321469" y="202406"/>
                </a:moveTo>
                <a:cubicBezTo>
                  <a:pt x="308326" y="202406"/>
                  <a:pt x="297656" y="213076"/>
                  <a:pt x="297656" y="226219"/>
                </a:cubicBezTo>
                <a:cubicBezTo>
                  <a:pt x="297656" y="239361"/>
                  <a:pt x="308326" y="250031"/>
                  <a:pt x="321469" y="250031"/>
                </a:cubicBezTo>
                <a:cubicBezTo>
                  <a:pt x="334611" y="250031"/>
                  <a:pt x="345281" y="239361"/>
                  <a:pt x="345281" y="226219"/>
                </a:cubicBezTo>
                <a:cubicBezTo>
                  <a:pt x="345281" y="213076"/>
                  <a:pt x="334611" y="202406"/>
                  <a:pt x="321469" y="202406"/>
                </a:cubicBezTo>
                <a:close/>
                <a:moveTo>
                  <a:pt x="369094" y="130969"/>
                </a:moveTo>
                <a:cubicBezTo>
                  <a:pt x="355951" y="130969"/>
                  <a:pt x="345281" y="141639"/>
                  <a:pt x="345281" y="154781"/>
                </a:cubicBezTo>
                <a:cubicBezTo>
                  <a:pt x="345281" y="167924"/>
                  <a:pt x="355951" y="178594"/>
                  <a:pt x="369094" y="178594"/>
                </a:cubicBezTo>
                <a:cubicBezTo>
                  <a:pt x="382236" y="178594"/>
                  <a:pt x="392906" y="167924"/>
                  <a:pt x="392906" y="154781"/>
                </a:cubicBezTo>
                <a:cubicBezTo>
                  <a:pt x="392906" y="141639"/>
                  <a:pt x="382236" y="130969"/>
                  <a:pt x="369094" y="130969"/>
                </a:cubicBez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18" name="Text 15"/>
          <p:cNvSpPr/>
          <p:nvPr/>
        </p:nvSpPr>
        <p:spPr>
          <a:xfrm>
            <a:off x="5627026" y="4241800"/>
            <a:ext cx="939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بازی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254000" y="3606800"/>
            <a:ext cx="3759200" cy="1092200"/>
          </a:xfrm>
          <a:custGeom>
            <a:avLst/>
            <a:gdLst/>
            <a:ahLst/>
            <a:cxnLst/>
            <a:rect l="l" t="t" r="r" b="b"/>
            <a:pathLst>
              <a:path w="3759200" h="1092200">
                <a:moveTo>
                  <a:pt x="101596" y="0"/>
                </a:moveTo>
                <a:lnTo>
                  <a:pt x="3657604" y="0"/>
                </a:lnTo>
                <a:cubicBezTo>
                  <a:pt x="3713714" y="0"/>
                  <a:pt x="3759200" y="45486"/>
                  <a:pt x="3759200" y="101596"/>
                </a:cubicBezTo>
                <a:lnTo>
                  <a:pt x="3759200" y="990604"/>
                </a:lnTo>
                <a:cubicBezTo>
                  <a:pt x="3759200" y="1046714"/>
                  <a:pt x="3713714" y="1092200"/>
                  <a:pt x="3657604" y="1092200"/>
                </a:cubicBezTo>
                <a:lnTo>
                  <a:pt x="101596" y="1092200"/>
                </a:lnTo>
                <a:cubicBezTo>
                  <a:pt x="45486" y="1092200"/>
                  <a:pt x="0" y="1046714"/>
                  <a:pt x="0" y="990604"/>
                </a:cubicBezTo>
                <a:lnTo>
                  <a:pt x="0" y="101596"/>
                </a:lnTo>
                <a:cubicBezTo>
                  <a:pt x="0" y="45524"/>
                  <a:pt x="45524" y="0"/>
                  <a:pt x="101596" y="0"/>
                </a:cubicBezTo>
                <a:close/>
              </a:path>
            </a:pathLst>
          </a:custGeom>
          <a:solidFill>
            <a:srgbClr val="4A90E2">
              <a:alpha val="10196"/>
            </a:srgbClr>
          </a:solidFill>
          <a:ln/>
        </p:spPr>
      </p:sp>
      <p:sp>
        <p:nvSpPr>
          <p:cNvPr id="20" name="Shape 17"/>
          <p:cNvSpPr/>
          <p:nvPr/>
        </p:nvSpPr>
        <p:spPr>
          <a:xfrm>
            <a:off x="1946275" y="3759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77626" y="3795"/>
                </a:moveTo>
                <a:cubicBezTo>
                  <a:pt x="185440" y="-1265"/>
                  <a:pt x="195560" y="-1265"/>
                  <a:pt x="203374" y="3795"/>
                </a:cubicBezTo>
                <a:lnTo>
                  <a:pt x="370061" y="110951"/>
                </a:lnTo>
                <a:cubicBezTo>
                  <a:pt x="378916" y="116681"/>
                  <a:pt x="383009" y="127546"/>
                  <a:pt x="380033" y="137666"/>
                </a:cubicBezTo>
                <a:cubicBezTo>
                  <a:pt x="377056" y="147786"/>
                  <a:pt x="367754" y="154781"/>
                  <a:pt x="357188" y="154781"/>
                </a:cubicBezTo>
                <a:lnTo>
                  <a:pt x="333375" y="154781"/>
                </a:lnTo>
                <a:lnTo>
                  <a:pt x="333375" y="309563"/>
                </a:lnTo>
                <a:lnTo>
                  <a:pt x="371475" y="338137"/>
                </a:lnTo>
                <a:cubicBezTo>
                  <a:pt x="377503" y="342602"/>
                  <a:pt x="381000" y="349672"/>
                  <a:pt x="381000" y="357188"/>
                </a:cubicBezTo>
                <a:cubicBezTo>
                  <a:pt x="381000" y="370359"/>
                  <a:pt x="370359" y="381000"/>
                  <a:pt x="357188" y="381000"/>
                </a:cubicBezTo>
                <a:lnTo>
                  <a:pt x="23812" y="381000"/>
                </a:lnTo>
                <a:cubicBezTo>
                  <a:pt x="10641" y="381000"/>
                  <a:pt x="0" y="370359"/>
                  <a:pt x="0" y="357188"/>
                </a:cubicBezTo>
                <a:cubicBezTo>
                  <a:pt x="0" y="349672"/>
                  <a:pt x="3497" y="342602"/>
                  <a:pt x="9525" y="338137"/>
                </a:cubicBezTo>
                <a:lnTo>
                  <a:pt x="47625" y="309563"/>
                </a:lnTo>
                <a:lnTo>
                  <a:pt x="47625" y="309563"/>
                </a:lnTo>
                <a:lnTo>
                  <a:pt x="47625" y="154781"/>
                </a:lnTo>
                <a:lnTo>
                  <a:pt x="23812" y="154781"/>
                </a:lnTo>
                <a:cubicBezTo>
                  <a:pt x="13246" y="154781"/>
                  <a:pt x="3944" y="147786"/>
                  <a:pt x="967" y="137666"/>
                </a:cubicBezTo>
                <a:cubicBezTo>
                  <a:pt x="-2009" y="127546"/>
                  <a:pt x="2084" y="116607"/>
                  <a:pt x="10939" y="110951"/>
                </a:cubicBezTo>
                <a:lnTo>
                  <a:pt x="177626" y="3795"/>
                </a:lnTo>
                <a:close/>
                <a:moveTo>
                  <a:pt x="250031" y="154781"/>
                </a:moveTo>
                <a:lnTo>
                  <a:pt x="250031" y="309563"/>
                </a:lnTo>
                <a:lnTo>
                  <a:pt x="297656" y="309563"/>
                </a:lnTo>
                <a:lnTo>
                  <a:pt x="297656" y="154781"/>
                </a:lnTo>
                <a:lnTo>
                  <a:pt x="250031" y="154781"/>
                </a:lnTo>
                <a:close/>
                <a:moveTo>
                  <a:pt x="166688" y="309563"/>
                </a:moveTo>
                <a:lnTo>
                  <a:pt x="214313" y="309563"/>
                </a:lnTo>
                <a:lnTo>
                  <a:pt x="214313" y="154781"/>
                </a:lnTo>
                <a:lnTo>
                  <a:pt x="166688" y="154781"/>
                </a:lnTo>
                <a:lnTo>
                  <a:pt x="166688" y="309563"/>
                </a:lnTo>
                <a:close/>
                <a:moveTo>
                  <a:pt x="83344" y="154781"/>
                </a:moveTo>
                <a:lnTo>
                  <a:pt x="83344" y="309563"/>
                </a:lnTo>
                <a:lnTo>
                  <a:pt x="130969" y="309563"/>
                </a:lnTo>
                <a:lnTo>
                  <a:pt x="130969" y="154781"/>
                </a:lnTo>
                <a:lnTo>
                  <a:pt x="83344" y="154781"/>
                </a:lnTo>
                <a:close/>
              </a:path>
            </a:pathLst>
          </a:custGeom>
          <a:solidFill>
            <a:srgbClr val="4A90E2"/>
          </a:solidFill>
          <a:ln/>
        </p:spPr>
      </p:sp>
      <p:sp>
        <p:nvSpPr>
          <p:cNvPr id="21" name="Text 18"/>
          <p:cNvSpPr/>
          <p:nvPr/>
        </p:nvSpPr>
        <p:spPr>
          <a:xfrm>
            <a:off x="1511829" y="4241800"/>
            <a:ext cx="1244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معماری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254000" y="5003800"/>
            <a:ext cx="1168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این فناوری‌ها با ارائه تجربه‌های </a:t>
            </a:r>
            <a:r>
              <a:rPr lang="en-US" sz="16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تعاملی، ایمن و شخصی‌سازی‌شده</a:t>
            </a: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، بهره‌وری، یادگیری و کیفیت زندگی را افزایش می‌دهند.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99202" y="868166"/>
            <a:ext cx="563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 rtl="1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اهمیت سرمایه‌گذاری در VR و AR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6096000" y="2514600"/>
            <a:ext cx="5638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با توجه به رشد سریع این فناوری‌ها، سرمایه‌گذاری در آنها برای آینده اقتصادی و علمی هر کشوری ضروری است.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1452225" y="33782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31750" y="31750"/>
                </a:moveTo>
                <a:cubicBezTo>
                  <a:pt x="31750" y="22969"/>
                  <a:pt x="24656" y="15875"/>
                  <a:pt x="15875" y="15875"/>
                </a:cubicBezTo>
                <a:cubicBezTo>
                  <a:pt x="7094" y="15875"/>
                  <a:pt x="0" y="22969"/>
                  <a:pt x="0" y="31750"/>
                </a:cubicBezTo>
                <a:lnTo>
                  <a:pt x="0" y="198438"/>
                </a:lnTo>
                <a:cubicBezTo>
                  <a:pt x="0" y="220365"/>
                  <a:pt x="17760" y="238125"/>
                  <a:pt x="39688" y="238125"/>
                </a:cubicBezTo>
                <a:lnTo>
                  <a:pt x="238125" y="238125"/>
                </a:lnTo>
                <a:cubicBezTo>
                  <a:pt x="246906" y="238125"/>
                  <a:pt x="254000" y="231031"/>
                  <a:pt x="254000" y="222250"/>
                </a:cubicBezTo>
                <a:cubicBezTo>
                  <a:pt x="254000" y="213469"/>
                  <a:pt x="246906" y="206375"/>
                  <a:pt x="238125" y="206375"/>
                </a:cubicBezTo>
                <a:lnTo>
                  <a:pt x="39688" y="206375"/>
                </a:lnTo>
                <a:cubicBezTo>
                  <a:pt x="35322" y="206375"/>
                  <a:pt x="31750" y="202803"/>
                  <a:pt x="31750" y="198438"/>
                </a:cubicBezTo>
                <a:lnTo>
                  <a:pt x="31750" y="31750"/>
                </a:lnTo>
                <a:close/>
                <a:moveTo>
                  <a:pt x="233462" y="74712"/>
                </a:moveTo>
                <a:cubicBezTo>
                  <a:pt x="239663" y="68511"/>
                  <a:pt x="239663" y="58440"/>
                  <a:pt x="233462" y="52239"/>
                </a:cubicBezTo>
                <a:cubicBezTo>
                  <a:pt x="227261" y="46037"/>
                  <a:pt x="217190" y="46037"/>
                  <a:pt x="210989" y="52239"/>
                </a:cubicBezTo>
                <a:lnTo>
                  <a:pt x="158750" y="104527"/>
                </a:lnTo>
                <a:lnTo>
                  <a:pt x="130274" y="76101"/>
                </a:lnTo>
                <a:cubicBezTo>
                  <a:pt x="124073" y="69900"/>
                  <a:pt x="114002" y="69900"/>
                  <a:pt x="107801" y="76101"/>
                </a:cubicBezTo>
                <a:lnTo>
                  <a:pt x="60176" y="123726"/>
                </a:lnTo>
                <a:cubicBezTo>
                  <a:pt x="53975" y="129927"/>
                  <a:pt x="53975" y="139998"/>
                  <a:pt x="60176" y="146199"/>
                </a:cubicBezTo>
                <a:cubicBezTo>
                  <a:pt x="66377" y="152400"/>
                  <a:pt x="76448" y="152400"/>
                  <a:pt x="82649" y="146199"/>
                </a:cubicBezTo>
                <a:lnTo>
                  <a:pt x="119063" y="109786"/>
                </a:lnTo>
                <a:lnTo>
                  <a:pt x="147538" y="138261"/>
                </a:lnTo>
                <a:cubicBezTo>
                  <a:pt x="153739" y="144463"/>
                  <a:pt x="163810" y="144463"/>
                  <a:pt x="170011" y="138261"/>
                </a:cubicBezTo>
                <a:lnTo>
                  <a:pt x="233511" y="74761"/>
                </a:ln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6" name="Text 3"/>
          <p:cNvSpPr/>
          <p:nvPr/>
        </p:nvSpPr>
        <p:spPr>
          <a:xfrm>
            <a:off x="6096000" y="3327400"/>
            <a:ext cx="5168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رشد اقتصاد دیجیتال: ایجاد بازارهای جدید و افزایش بهره‌وری.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1474450" y="41402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71586" y="0"/>
                </a:moveTo>
                <a:lnTo>
                  <a:pt x="182711" y="0"/>
                </a:lnTo>
                <a:cubicBezTo>
                  <a:pt x="195858" y="0"/>
                  <a:pt x="206573" y="10815"/>
                  <a:pt x="206077" y="23912"/>
                </a:cubicBezTo>
                <a:cubicBezTo>
                  <a:pt x="205978" y="26541"/>
                  <a:pt x="205879" y="29170"/>
                  <a:pt x="205730" y="31750"/>
                </a:cubicBezTo>
                <a:lnTo>
                  <a:pt x="230336" y="31750"/>
                </a:lnTo>
                <a:cubicBezTo>
                  <a:pt x="243284" y="31750"/>
                  <a:pt x="254695" y="42466"/>
                  <a:pt x="253702" y="56455"/>
                </a:cubicBezTo>
                <a:cubicBezTo>
                  <a:pt x="249982" y="107900"/>
                  <a:pt x="223689" y="136178"/>
                  <a:pt x="195163" y="150961"/>
                </a:cubicBezTo>
                <a:cubicBezTo>
                  <a:pt x="187325" y="155029"/>
                  <a:pt x="179338" y="158055"/>
                  <a:pt x="171748" y="160288"/>
                </a:cubicBezTo>
                <a:cubicBezTo>
                  <a:pt x="161727" y="174476"/>
                  <a:pt x="151309" y="181967"/>
                  <a:pt x="143024" y="185986"/>
                </a:cubicBezTo>
                <a:lnTo>
                  <a:pt x="143024" y="222250"/>
                </a:lnTo>
                <a:lnTo>
                  <a:pt x="174774" y="222250"/>
                </a:lnTo>
                <a:cubicBezTo>
                  <a:pt x="183555" y="222250"/>
                  <a:pt x="190649" y="229344"/>
                  <a:pt x="190649" y="238125"/>
                </a:cubicBezTo>
                <a:cubicBezTo>
                  <a:pt x="190649" y="246906"/>
                  <a:pt x="183555" y="254000"/>
                  <a:pt x="174774" y="254000"/>
                </a:cubicBezTo>
                <a:lnTo>
                  <a:pt x="79524" y="254000"/>
                </a:lnTo>
                <a:cubicBezTo>
                  <a:pt x="70743" y="254000"/>
                  <a:pt x="63649" y="246906"/>
                  <a:pt x="63649" y="238125"/>
                </a:cubicBezTo>
                <a:cubicBezTo>
                  <a:pt x="63649" y="229344"/>
                  <a:pt x="70743" y="222250"/>
                  <a:pt x="79524" y="222250"/>
                </a:cubicBezTo>
                <a:lnTo>
                  <a:pt x="111274" y="222250"/>
                </a:lnTo>
                <a:lnTo>
                  <a:pt x="111274" y="185986"/>
                </a:lnTo>
                <a:cubicBezTo>
                  <a:pt x="103336" y="182166"/>
                  <a:pt x="93464" y="175071"/>
                  <a:pt x="83840" y="162024"/>
                </a:cubicBezTo>
                <a:cubicBezTo>
                  <a:pt x="74712" y="159643"/>
                  <a:pt x="64790" y="156021"/>
                  <a:pt x="55116" y="150564"/>
                </a:cubicBezTo>
                <a:cubicBezTo>
                  <a:pt x="28277" y="135533"/>
                  <a:pt x="4068" y="107206"/>
                  <a:pt x="595" y="56356"/>
                </a:cubicBezTo>
                <a:cubicBezTo>
                  <a:pt x="-347" y="42416"/>
                  <a:pt x="11013" y="31700"/>
                  <a:pt x="23961" y="31700"/>
                </a:cubicBezTo>
                <a:lnTo>
                  <a:pt x="48568" y="31700"/>
                </a:lnTo>
                <a:cubicBezTo>
                  <a:pt x="48419" y="29121"/>
                  <a:pt x="48320" y="26541"/>
                  <a:pt x="48220" y="23862"/>
                </a:cubicBezTo>
                <a:cubicBezTo>
                  <a:pt x="47724" y="10716"/>
                  <a:pt x="58440" y="-50"/>
                  <a:pt x="71586" y="-50"/>
                </a:cubicBezTo>
                <a:close/>
                <a:moveTo>
                  <a:pt x="50354" y="55563"/>
                </a:moveTo>
                <a:lnTo>
                  <a:pt x="24358" y="55563"/>
                </a:lnTo>
                <a:cubicBezTo>
                  <a:pt x="27434" y="97582"/>
                  <a:pt x="46732" y="118616"/>
                  <a:pt x="66625" y="129778"/>
                </a:cubicBezTo>
                <a:cubicBezTo>
                  <a:pt x="59482" y="111274"/>
                  <a:pt x="53578" y="87114"/>
                  <a:pt x="50354" y="55563"/>
                </a:cubicBezTo>
                <a:close/>
                <a:moveTo>
                  <a:pt x="188516" y="127397"/>
                </a:moveTo>
                <a:cubicBezTo>
                  <a:pt x="208607" y="115590"/>
                  <a:pt x="226764" y="94605"/>
                  <a:pt x="229840" y="55563"/>
                </a:cubicBezTo>
                <a:lnTo>
                  <a:pt x="203895" y="55563"/>
                </a:lnTo>
                <a:cubicBezTo>
                  <a:pt x="200819" y="85775"/>
                  <a:pt x="195263" y="109240"/>
                  <a:pt x="188516" y="127397"/>
                </a:cubicBez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8" name="Text 5"/>
          <p:cNvSpPr/>
          <p:nvPr/>
        </p:nvSpPr>
        <p:spPr>
          <a:xfrm>
            <a:off x="6096000" y="4089400"/>
            <a:ext cx="52197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جایگاه رقابتی: کشورهای پیشگام در این فناوری، رهبر آینده خواهند بود.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11498659" y="4902200"/>
            <a:ext cx="190500" cy="254000"/>
          </a:xfrm>
          <a:custGeom>
            <a:avLst/>
            <a:gdLst/>
            <a:ahLst/>
            <a:cxnLst/>
            <a:rect l="l" t="t" r="r" b="b"/>
            <a:pathLst>
              <a:path w="190500" h="254000">
                <a:moveTo>
                  <a:pt x="145306" y="190500"/>
                </a:moveTo>
                <a:cubicBezTo>
                  <a:pt x="148927" y="179437"/>
                  <a:pt x="156170" y="169416"/>
                  <a:pt x="164356" y="160784"/>
                </a:cubicBezTo>
                <a:cubicBezTo>
                  <a:pt x="180578" y="143718"/>
                  <a:pt x="190500" y="120650"/>
                  <a:pt x="190500" y="95250"/>
                </a:cubicBezTo>
                <a:cubicBezTo>
                  <a:pt x="190500" y="42664"/>
                  <a:pt x="147836" y="0"/>
                  <a:pt x="95250" y="0"/>
                </a:cubicBezTo>
                <a:cubicBezTo>
                  <a:pt x="42664" y="0"/>
                  <a:pt x="0" y="42664"/>
                  <a:pt x="0" y="95250"/>
                </a:cubicBezTo>
                <a:cubicBezTo>
                  <a:pt x="0" y="120650"/>
                  <a:pt x="9922" y="143718"/>
                  <a:pt x="26144" y="160784"/>
                </a:cubicBezTo>
                <a:cubicBezTo>
                  <a:pt x="34330" y="169416"/>
                  <a:pt x="41622" y="179437"/>
                  <a:pt x="45194" y="190500"/>
                </a:cubicBezTo>
                <a:lnTo>
                  <a:pt x="145256" y="190500"/>
                </a:lnTo>
                <a:close/>
                <a:moveTo>
                  <a:pt x="142875" y="214313"/>
                </a:moveTo>
                <a:lnTo>
                  <a:pt x="47625" y="214313"/>
                </a:lnTo>
                <a:lnTo>
                  <a:pt x="47625" y="222250"/>
                </a:lnTo>
                <a:cubicBezTo>
                  <a:pt x="47625" y="244177"/>
                  <a:pt x="65385" y="261937"/>
                  <a:pt x="87313" y="261937"/>
                </a:cubicBezTo>
                <a:lnTo>
                  <a:pt x="103188" y="261937"/>
                </a:lnTo>
                <a:cubicBezTo>
                  <a:pt x="125115" y="261937"/>
                  <a:pt x="142875" y="244177"/>
                  <a:pt x="142875" y="222250"/>
                </a:cubicBezTo>
                <a:lnTo>
                  <a:pt x="142875" y="214313"/>
                </a:lnTo>
                <a:close/>
                <a:moveTo>
                  <a:pt x="91281" y="55563"/>
                </a:moveTo>
                <a:cubicBezTo>
                  <a:pt x="71537" y="55563"/>
                  <a:pt x="55563" y="71537"/>
                  <a:pt x="55563" y="91281"/>
                </a:cubicBezTo>
                <a:cubicBezTo>
                  <a:pt x="55563" y="97879"/>
                  <a:pt x="50254" y="103188"/>
                  <a:pt x="43656" y="103188"/>
                </a:cubicBezTo>
                <a:cubicBezTo>
                  <a:pt x="37058" y="103188"/>
                  <a:pt x="31750" y="97879"/>
                  <a:pt x="31750" y="91281"/>
                </a:cubicBezTo>
                <a:cubicBezTo>
                  <a:pt x="31750" y="58390"/>
                  <a:pt x="58390" y="31750"/>
                  <a:pt x="91281" y="31750"/>
                </a:cubicBezTo>
                <a:cubicBezTo>
                  <a:pt x="97879" y="31750"/>
                  <a:pt x="103188" y="37058"/>
                  <a:pt x="103188" y="43656"/>
                </a:cubicBezTo>
                <a:cubicBezTo>
                  <a:pt x="103188" y="50254"/>
                  <a:pt x="97879" y="55563"/>
                  <a:pt x="91281" y="55563"/>
                </a:cubicBez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10" name="Text 7"/>
          <p:cNvSpPr/>
          <p:nvPr/>
        </p:nvSpPr>
        <p:spPr>
          <a:xfrm>
            <a:off x="6096000" y="4851400"/>
            <a:ext cx="5207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نوآوری و پیشرفت: توسعه فناوری‌های جدید و حل چالش‌های بشری.</a:t>
            </a:r>
            <a:endParaRPr lang="en-US" sz="1600" dirty="0"/>
          </a:p>
        </p:txBody>
      </p:sp>
      <p:pic>
        <p:nvPicPr>
          <p:cNvPr id="11" name="Image 1" descr="https://kimi-web-img.moonshot.cn/img/thumbs.dreamstime.com/d3021a9cc90ebcc7aadc9c6025a80604ae65d6df.jpg"/>
          <p:cNvPicPr>
            <a:picLocks noChangeAspect="1"/>
          </p:cNvPicPr>
          <p:nvPr/>
        </p:nvPicPr>
        <p:blipFill>
          <a:blip r:embed="rId3"/>
          <a:srcRect l="23879" r="23879"/>
          <a:stretch/>
        </p:blipFill>
        <p:spPr>
          <a:xfrm>
            <a:off x="457200" y="457200"/>
            <a:ext cx="5435600" cy="5943600"/>
          </a:xfrm>
          <a:prstGeom prst="roundRect">
            <a:avLst>
              <a:gd name="adj" fmla="val 2804"/>
            </a:avLst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51259" y="984321"/>
            <a:ext cx="1168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پیشنهادهایی برای توسعه VR و AR در ایران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254000" y="2311400"/>
            <a:ext cx="11684000" cy="863600"/>
          </a:xfrm>
          <a:custGeom>
            <a:avLst/>
            <a:gdLst/>
            <a:ahLst/>
            <a:cxnLst/>
            <a:rect l="l" t="t" r="r" b="b"/>
            <a:pathLst>
              <a:path w="11684000" h="863600">
                <a:moveTo>
                  <a:pt x="101603" y="0"/>
                </a:moveTo>
                <a:lnTo>
                  <a:pt x="11582397" y="0"/>
                </a:lnTo>
                <a:cubicBezTo>
                  <a:pt x="11638511" y="0"/>
                  <a:pt x="11684000" y="45489"/>
                  <a:pt x="11684000" y="101603"/>
                </a:cubicBezTo>
                <a:lnTo>
                  <a:pt x="11684000" y="761997"/>
                </a:lnTo>
                <a:cubicBezTo>
                  <a:pt x="11684000" y="818111"/>
                  <a:pt x="11638511" y="863600"/>
                  <a:pt x="11582397" y="863600"/>
                </a:cubicBezTo>
                <a:lnTo>
                  <a:pt x="101603" y="863600"/>
                </a:lnTo>
                <a:cubicBezTo>
                  <a:pt x="45527" y="863600"/>
                  <a:pt x="0" y="818073"/>
                  <a:pt x="0" y="761997"/>
                </a:cubicBezTo>
                <a:lnTo>
                  <a:pt x="0" y="101603"/>
                </a:lnTo>
                <a:cubicBezTo>
                  <a:pt x="0" y="45527"/>
                  <a:pt x="45527" y="0"/>
                  <a:pt x="101603" y="0"/>
                </a:cubicBezTo>
                <a:close/>
              </a:path>
            </a:pathLst>
          </a:custGeom>
          <a:solidFill>
            <a:srgbClr val="4A90E2">
              <a:alpha val="10196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11317288" y="2535771"/>
            <a:ext cx="333375" cy="381000"/>
          </a:xfrm>
          <a:custGeom>
            <a:avLst/>
            <a:gdLst/>
            <a:ahLst/>
            <a:cxnLst/>
            <a:rect l="l" t="t" r="r" b="b"/>
            <a:pathLst>
              <a:path w="333375" h="381000">
                <a:moveTo>
                  <a:pt x="214313" y="0"/>
                </a:moveTo>
                <a:lnTo>
                  <a:pt x="95250" y="0"/>
                </a:lnTo>
                <a:cubicBezTo>
                  <a:pt x="82079" y="0"/>
                  <a:pt x="71438" y="10641"/>
                  <a:pt x="71438" y="23812"/>
                </a:cubicBezTo>
                <a:cubicBezTo>
                  <a:pt x="71438" y="36984"/>
                  <a:pt x="82079" y="47625"/>
                  <a:pt x="95250" y="47625"/>
                </a:cubicBezTo>
                <a:lnTo>
                  <a:pt x="95250" y="160362"/>
                </a:lnTo>
                <a:lnTo>
                  <a:pt x="5581" y="317227"/>
                </a:lnTo>
                <a:cubicBezTo>
                  <a:pt x="1935" y="323701"/>
                  <a:pt x="0" y="330919"/>
                  <a:pt x="0" y="338361"/>
                </a:cubicBezTo>
                <a:cubicBezTo>
                  <a:pt x="0" y="361950"/>
                  <a:pt x="19050" y="381000"/>
                  <a:pt x="42639" y="381000"/>
                </a:cubicBezTo>
                <a:lnTo>
                  <a:pt x="290736" y="381000"/>
                </a:lnTo>
                <a:cubicBezTo>
                  <a:pt x="314251" y="381000"/>
                  <a:pt x="333375" y="361950"/>
                  <a:pt x="333375" y="338361"/>
                </a:cubicBezTo>
                <a:cubicBezTo>
                  <a:pt x="333375" y="330919"/>
                  <a:pt x="331440" y="323627"/>
                  <a:pt x="327794" y="317227"/>
                </a:cubicBezTo>
                <a:lnTo>
                  <a:pt x="238125" y="160362"/>
                </a:lnTo>
                <a:lnTo>
                  <a:pt x="238125" y="47625"/>
                </a:lnTo>
                <a:cubicBezTo>
                  <a:pt x="251296" y="47625"/>
                  <a:pt x="261938" y="36984"/>
                  <a:pt x="261938" y="23812"/>
                </a:cubicBezTo>
                <a:cubicBezTo>
                  <a:pt x="261938" y="10641"/>
                  <a:pt x="251296" y="0"/>
                  <a:pt x="238125" y="0"/>
                </a:cubicBezTo>
                <a:lnTo>
                  <a:pt x="214313" y="0"/>
                </a:lnTo>
                <a:close/>
                <a:moveTo>
                  <a:pt x="142875" y="160362"/>
                </a:moveTo>
                <a:lnTo>
                  <a:pt x="142875" y="47625"/>
                </a:lnTo>
                <a:lnTo>
                  <a:pt x="190500" y="47625"/>
                </a:lnTo>
                <a:lnTo>
                  <a:pt x="190500" y="160362"/>
                </a:lnTo>
                <a:cubicBezTo>
                  <a:pt x="190500" y="168622"/>
                  <a:pt x="192658" y="176808"/>
                  <a:pt x="196751" y="184026"/>
                </a:cubicBezTo>
                <a:lnTo>
                  <a:pt x="227707" y="238125"/>
                </a:lnTo>
                <a:lnTo>
                  <a:pt x="105668" y="238125"/>
                </a:lnTo>
                <a:lnTo>
                  <a:pt x="136624" y="184026"/>
                </a:lnTo>
                <a:cubicBezTo>
                  <a:pt x="140717" y="176808"/>
                  <a:pt x="142875" y="168697"/>
                  <a:pt x="142875" y="160362"/>
                </a:cubicBezTo>
                <a:close/>
              </a:path>
            </a:pathLst>
          </a:custGeom>
          <a:solidFill>
            <a:srgbClr val="4A90E2"/>
          </a:solidFill>
          <a:ln/>
        </p:spPr>
      </p:sp>
      <p:sp>
        <p:nvSpPr>
          <p:cNvPr id="6" name="Text 3"/>
          <p:cNvSpPr/>
          <p:nvPr/>
        </p:nvSpPr>
        <p:spPr>
          <a:xfrm>
            <a:off x="6402123" y="2463800"/>
            <a:ext cx="4622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ایجاد مراکز نوآوری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2123" y="2768600"/>
            <a:ext cx="46228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حمایت از تحقیق و توسعه و ایجاد فضاهای کاری مشترک.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254000" y="3378200"/>
            <a:ext cx="11684000" cy="863600"/>
          </a:xfrm>
          <a:custGeom>
            <a:avLst/>
            <a:gdLst/>
            <a:ahLst/>
            <a:cxnLst/>
            <a:rect l="l" t="t" r="r" b="b"/>
            <a:pathLst>
              <a:path w="11684000" h="863600">
                <a:moveTo>
                  <a:pt x="101603" y="0"/>
                </a:moveTo>
                <a:lnTo>
                  <a:pt x="11582397" y="0"/>
                </a:lnTo>
                <a:cubicBezTo>
                  <a:pt x="11638511" y="0"/>
                  <a:pt x="11684000" y="45489"/>
                  <a:pt x="11684000" y="101603"/>
                </a:cubicBezTo>
                <a:lnTo>
                  <a:pt x="11684000" y="761997"/>
                </a:lnTo>
                <a:cubicBezTo>
                  <a:pt x="11684000" y="818111"/>
                  <a:pt x="11638511" y="863600"/>
                  <a:pt x="11582397" y="863600"/>
                </a:cubicBezTo>
                <a:lnTo>
                  <a:pt x="101603" y="863600"/>
                </a:lnTo>
                <a:cubicBezTo>
                  <a:pt x="45527" y="863600"/>
                  <a:pt x="0" y="818073"/>
                  <a:pt x="0" y="761997"/>
                </a:cubicBezTo>
                <a:lnTo>
                  <a:pt x="0" y="101603"/>
                </a:lnTo>
                <a:cubicBezTo>
                  <a:pt x="0" y="45527"/>
                  <a:pt x="45527" y="0"/>
                  <a:pt x="101603" y="0"/>
                </a:cubicBezTo>
                <a:close/>
              </a:path>
            </a:pathLst>
          </a:custGeom>
          <a:solidFill>
            <a:srgbClr val="6EC6C6">
              <a:alpha val="1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11293475" y="3602571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95250" y="238125"/>
                </a:moveTo>
                <a:lnTo>
                  <a:pt x="18231" y="238125"/>
                </a:lnTo>
                <a:cubicBezTo>
                  <a:pt x="-298" y="238125"/>
                  <a:pt x="-11683" y="217959"/>
                  <a:pt x="-2158" y="202034"/>
                </a:cubicBezTo>
                <a:lnTo>
                  <a:pt x="37207" y="136401"/>
                </a:lnTo>
                <a:cubicBezTo>
                  <a:pt x="43681" y="125611"/>
                  <a:pt x="55290" y="119063"/>
                  <a:pt x="67866" y="119063"/>
                </a:cubicBezTo>
                <a:lnTo>
                  <a:pt x="138559" y="119063"/>
                </a:lnTo>
                <a:cubicBezTo>
                  <a:pt x="195188" y="23143"/>
                  <a:pt x="279648" y="18306"/>
                  <a:pt x="336128" y="26566"/>
                </a:cubicBezTo>
                <a:cubicBezTo>
                  <a:pt x="345653" y="27980"/>
                  <a:pt x="353095" y="35421"/>
                  <a:pt x="354434" y="44872"/>
                </a:cubicBezTo>
                <a:cubicBezTo>
                  <a:pt x="362694" y="101352"/>
                  <a:pt x="357857" y="185812"/>
                  <a:pt x="261938" y="242441"/>
                </a:cubicBezTo>
                <a:lnTo>
                  <a:pt x="261938" y="313134"/>
                </a:lnTo>
                <a:cubicBezTo>
                  <a:pt x="261938" y="325710"/>
                  <a:pt x="255389" y="337319"/>
                  <a:pt x="244599" y="343793"/>
                </a:cubicBezTo>
                <a:lnTo>
                  <a:pt x="178966" y="383158"/>
                </a:lnTo>
                <a:cubicBezTo>
                  <a:pt x="163116" y="392683"/>
                  <a:pt x="142875" y="381223"/>
                  <a:pt x="142875" y="362769"/>
                </a:cubicBezTo>
                <a:lnTo>
                  <a:pt x="142875" y="285750"/>
                </a:lnTo>
                <a:cubicBezTo>
                  <a:pt x="142875" y="259482"/>
                  <a:pt x="121518" y="238125"/>
                  <a:pt x="95250" y="238125"/>
                </a:cubicBezTo>
                <a:lnTo>
                  <a:pt x="95176" y="238125"/>
                </a:lnTo>
                <a:close/>
                <a:moveTo>
                  <a:pt x="297656" y="119063"/>
                </a:moveTo>
                <a:cubicBezTo>
                  <a:pt x="297656" y="99349"/>
                  <a:pt x="281651" y="83344"/>
                  <a:pt x="261938" y="83344"/>
                </a:cubicBezTo>
                <a:cubicBezTo>
                  <a:pt x="242224" y="83344"/>
                  <a:pt x="226219" y="99349"/>
                  <a:pt x="226219" y="119063"/>
                </a:cubicBezTo>
                <a:cubicBezTo>
                  <a:pt x="226219" y="138776"/>
                  <a:pt x="242224" y="154781"/>
                  <a:pt x="261938" y="154781"/>
                </a:cubicBezTo>
                <a:cubicBezTo>
                  <a:pt x="281651" y="154781"/>
                  <a:pt x="297656" y="138776"/>
                  <a:pt x="297656" y="119063"/>
                </a:cubicBezTo>
                <a:close/>
              </a:path>
            </a:pathLst>
          </a:custGeom>
          <a:solidFill>
            <a:srgbClr val="6EC6C6"/>
          </a:solidFill>
          <a:ln/>
        </p:spPr>
      </p:sp>
      <p:sp>
        <p:nvSpPr>
          <p:cNvPr id="10" name="Text 7"/>
          <p:cNvSpPr/>
          <p:nvPr/>
        </p:nvSpPr>
        <p:spPr>
          <a:xfrm>
            <a:off x="7131579" y="3530600"/>
            <a:ext cx="3886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حمایت از استارتاپ‌ها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7131579" y="3835400"/>
            <a:ext cx="38862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ارائه تسهیلات و مشاوره به کسب‌وکارهای نوپا.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254000" y="4445000"/>
            <a:ext cx="11684000" cy="863600"/>
          </a:xfrm>
          <a:custGeom>
            <a:avLst/>
            <a:gdLst/>
            <a:ahLst/>
            <a:cxnLst/>
            <a:rect l="l" t="t" r="r" b="b"/>
            <a:pathLst>
              <a:path w="11684000" h="863600">
                <a:moveTo>
                  <a:pt x="101603" y="0"/>
                </a:moveTo>
                <a:lnTo>
                  <a:pt x="11582397" y="0"/>
                </a:lnTo>
                <a:cubicBezTo>
                  <a:pt x="11638511" y="0"/>
                  <a:pt x="11684000" y="45489"/>
                  <a:pt x="11684000" y="101603"/>
                </a:cubicBezTo>
                <a:lnTo>
                  <a:pt x="11684000" y="761997"/>
                </a:lnTo>
                <a:cubicBezTo>
                  <a:pt x="11684000" y="818111"/>
                  <a:pt x="11638511" y="863600"/>
                  <a:pt x="11582397" y="863600"/>
                </a:cubicBezTo>
                <a:lnTo>
                  <a:pt x="101603" y="863600"/>
                </a:lnTo>
                <a:cubicBezTo>
                  <a:pt x="45527" y="863600"/>
                  <a:pt x="0" y="818073"/>
                  <a:pt x="0" y="761997"/>
                </a:cubicBezTo>
                <a:lnTo>
                  <a:pt x="0" y="101603"/>
                </a:lnTo>
                <a:cubicBezTo>
                  <a:pt x="0" y="45527"/>
                  <a:pt x="45527" y="0"/>
                  <a:pt x="101603" y="0"/>
                </a:cubicBezTo>
                <a:close/>
              </a:path>
            </a:pathLst>
          </a:custGeom>
          <a:solidFill>
            <a:srgbClr val="FFD700">
              <a:alpha val="10196"/>
            </a:srgbClr>
          </a:solidFill>
          <a:ln/>
        </p:spPr>
      </p:sp>
      <p:sp>
        <p:nvSpPr>
          <p:cNvPr id="13" name="Shape 10"/>
          <p:cNvSpPr/>
          <p:nvPr/>
        </p:nvSpPr>
        <p:spPr>
          <a:xfrm>
            <a:off x="11317288" y="4669371"/>
            <a:ext cx="333375" cy="381000"/>
          </a:xfrm>
          <a:custGeom>
            <a:avLst/>
            <a:gdLst/>
            <a:ahLst/>
            <a:cxnLst/>
            <a:rect l="l" t="t" r="r" b="b"/>
            <a:pathLst>
              <a:path w="333375" h="381000">
                <a:moveTo>
                  <a:pt x="285750" y="381000"/>
                </a:moveTo>
                <a:lnTo>
                  <a:pt x="71438" y="381000"/>
                </a:lnTo>
                <a:cubicBezTo>
                  <a:pt x="31998" y="381000"/>
                  <a:pt x="0" y="349002"/>
                  <a:pt x="0" y="309563"/>
                </a:cubicBezTo>
                <a:lnTo>
                  <a:pt x="0" y="71438"/>
                </a:lnTo>
                <a:cubicBezTo>
                  <a:pt x="0" y="31998"/>
                  <a:pt x="31998" y="0"/>
                  <a:pt x="71438" y="0"/>
                </a:cubicBezTo>
                <a:lnTo>
                  <a:pt x="297656" y="0"/>
                </a:lnTo>
                <a:cubicBezTo>
                  <a:pt x="317376" y="0"/>
                  <a:pt x="333375" y="15999"/>
                  <a:pt x="333375" y="35719"/>
                </a:cubicBezTo>
                <a:lnTo>
                  <a:pt x="333375" y="250031"/>
                </a:lnTo>
                <a:cubicBezTo>
                  <a:pt x="333375" y="265584"/>
                  <a:pt x="323404" y="278829"/>
                  <a:pt x="309563" y="283741"/>
                </a:cubicBezTo>
                <a:lnTo>
                  <a:pt x="309563" y="333375"/>
                </a:lnTo>
                <a:cubicBezTo>
                  <a:pt x="322734" y="333375"/>
                  <a:pt x="333375" y="344016"/>
                  <a:pt x="333375" y="357188"/>
                </a:cubicBezTo>
                <a:cubicBezTo>
                  <a:pt x="333375" y="370359"/>
                  <a:pt x="322734" y="381000"/>
                  <a:pt x="309563" y="381000"/>
                </a:cubicBezTo>
                <a:lnTo>
                  <a:pt x="285750" y="381000"/>
                </a:lnTo>
                <a:close/>
                <a:moveTo>
                  <a:pt x="71438" y="285750"/>
                </a:moveTo>
                <a:cubicBezTo>
                  <a:pt x="58266" y="285750"/>
                  <a:pt x="47625" y="296391"/>
                  <a:pt x="47625" y="309563"/>
                </a:cubicBezTo>
                <a:cubicBezTo>
                  <a:pt x="47625" y="322734"/>
                  <a:pt x="58266" y="333375"/>
                  <a:pt x="71438" y="333375"/>
                </a:cubicBezTo>
                <a:lnTo>
                  <a:pt x="261938" y="333375"/>
                </a:lnTo>
                <a:lnTo>
                  <a:pt x="261938" y="285750"/>
                </a:lnTo>
                <a:lnTo>
                  <a:pt x="71438" y="285750"/>
                </a:lnTo>
                <a:close/>
                <a:moveTo>
                  <a:pt x="95250" y="113109"/>
                </a:moveTo>
                <a:cubicBezTo>
                  <a:pt x="95250" y="123006"/>
                  <a:pt x="103212" y="130969"/>
                  <a:pt x="113109" y="130969"/>
                </a:cubicBezTo>
                <a:lnTo>
                  <a:pt x="244078" y="130969"/>
                </a:lnTo>
                <a:cubicBezTo>
                  <a:pt x="253975" y="130969"/>
                  <a:pt x="261938" y="123006"/>
                  <a:pt x="261938" y="113109"/>
                </a:cubicBezTo>
                <a:cubicBezTo>
                  <a:pt x="261938" y="103212"/>
                  <a:pt x="253975" y="95250"/>
                  <a:pt x="244078" y="95250"/>
                </a:cubicBezTo>
                <a:lnTo>
                  <a:pt x="113109" y="95250"/>
                </a:lnTo>
                <a:cubicBezTo>
                  <a:pt x="103212" y="95250"/>
                  <a:pt x="95250" y="103212"/>
                  <a:pt x="95250" y="113109"/>
                </a:cubicBezTo>
                <a:close/>
                <a:moveTo>
                  <a:pt x="113109" y="166688"/>
                </a:moveTo>
                <a:cubicBezTo>
                  <a:pt x="103212" y="166688"/>
                  <a:pt x="95250" y="174650"/>
                  <a:pt x="95250" y="184547"/>
                </a:cubicBezTo>
                <a:cubicBezTo>
                  <a:pt x="95250" y="194444"/>
                  <a:pt x="103212" y="202406"/>
                  <a:pt x="113109" y="202406"/>
                </a:cubicBezTo>
                <a:lnTo>
                  <a:pt x="244078" y="202406"/>
                </a:lnTo>
                <a:cubicBezTo>
                  <a:pt x="253975" y="202406"/>
                  <a:pt x="261938" y="194444"/>
                  <a:pt x="261938" y="184547"/>
                </a:cubicBezTo>
                <a:cubicBezTo>
                  <a:pt x="261938" y="174650"/>
                  <a:pt x="253975" y="166688"/>
                  <a:pt x="244078" y="166688"/>
                </a:cubicBezTo>
                <a:lnTo>
                  <a:pt x="113109" y="166688"/>
                </a:ln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14" name="Text 11"/>
          <p:cNvSpPr/>
          <p:nvPr/>
        </p:nvSpPr>
        <p:spPr>
          <a:xfrm>
            <a:off x="6384661" y="4597400"/>
            <a:ext cx="4635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آموزش در دانشگاه‌ها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892661" y="4902200"/>
            <a:ext cx="41275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افزودن دوره‌های تخصصی VR و AR به برنامه‌های درسی.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51625" y="1092200"/>
            <a:ext cx="44704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90000"/>
              </a:lnSpc>
              <a:buNone/>
            </a:pPr>
            <a:r>
              <a:rPr lang="en-US" sz="36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واقعیت مجازی (VR)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264400" y="3022600"/>
            <a:ext cx="447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فناوری ایجاد محیطی کاملاً دیجیتال و تعاملی که کاربر را از دنیای واقعی جدا کرده و حس حضور در فضای مجازی را ایجاد می‌کند.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1108134" y="4140200"/>
            <a:ext cx="622300" cy="355600"/>
          </a:xfrm>
          <a:custGeom>
            <a:avLst/>
            <a:gdLst/>
            <a:ahLst/>
            <a:cxnLst/>
            <a:rect l="l" t="t" r="r" b="b"/>
            <a:pathLst>
              <a:path w="622300" h="355600">
                <a:moveTo>
                  <a:pt x="177800" y="0"/>
                </a:moveTo>
                <a:lnTo>
                  <a:pt x="444500" y="0"/>
                </a:lnTo>
                <a:cubicBezTo>
                  <a:pt x="542630" y="0"/>
                  <a:pt x="622300" y="79670"/>
                  <a:pt x="622300" y="177800"/>
                </a:cubicBezTo>
                <a:lnTo>
                  <a:pt x="622300" y="177800"/>
                </a:lnTo>
                <a:cubicBezTo>
                  <a:pt x="622300" y="275930"/>
                  <a:pt x="542630" y="355600"/>
                  <a:pt x="444500" y="355600"/>
                </a:cubicBezTo>
                <a:lnTo>
                  <a:pt x="177800" y="355600"/>
                </a:lnTo>
                <a:cubicBezTo>
                  <a:pt x="79670" y="355600"/>
                  <a:pt x="0" y="275930"/>
                  <a:pt x="0" y="177800"/>
                </a:cubicBezTo>
                <a:lnTo>
                  <a:pt x="0" y="177800"/>
                </a:lnTo>
                <a:cubicBezTo>
                  <a:pt x="0" y="79670"/>
                  <a:pt x="79670" y="0"/>
                  <a:pt x="177800" y="0"/>
                </a:cubicBezTo>
                <a:close/>
              </a:path>
            </a:pathLst>
          </a:custGeom>
          <a:solidFill>
            <a:srgbClr val="6EC6C6">
              <a:alpha val="2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600134" y="4140200"/>
            <a:ext cx="1130300" cy="355600"/>
          </a:xfrm>
          <a:prstGeom prst="rect">
            <a:avLst/>
          </a:prstGeom>
          <a:noFill/>
          <a:ln/>
        </p:spPr>
        <p:txBody>
          <a:bodyPr wrap="square" lIns="152400" tIns="50800" rIns="152400" bIns="5080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بازی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209742" y="4140200"/>
            <a:ext cx="800100" cy="355600"/>
          </a:xfrm>
          <a:custGeom>
            <a:avLst/>
            <a:gdLst/>
            <a:ahLst/>
            <a:cxnLst/>
            <a:rect l="l" t="t" r="r" b="b"/>
            <a:pathLst>
              <a:path w="800100" h="355600">
                <a:moveTo>
                  <a:pt x="177800" y="0"/>
                </a:moveTo>
                <a:lnTo>
                  <a:pt x="622300" y="0"/>
                </a:lnTo>
                <a:cubicBezTo>
                  <a:pt x="720430" y="0"/>
                  <a:pt x="800100" y="79670"/>
                  <a:pt x="800100" y="177800"/>
                </a:cubicBezTo>
                <a:lnTo>
                  <a:pt x="800100" y="177800"/>
                </a:lnTo>
                <a:cubicBezTo>
                  <a:pt x="800100" y="275930"/>
                  <a:pt x="720430" y="355600"/>
                  <a:pt x="622300" y="355600"/>
                </a:cubicBezTo>
                <a:lnTo>
                  <a:pt x="177800" y="355600"/>
                </a:lnTo>
                <a:cubicBezTo>
                  <a:pt x="79670" y="355600"/>
                  <a:pt x="0" y="275930"/>
                  <a:pt x="0" y="177800"/>
                </a:cubicBezTo>
                <a:lnTo>
                  <a:pt x="0" y="177800"/>
                </a:lnTo>
                <a:cubicBezTo>
                  <a:pt x="0" y="79670"/>
                  <a:pt x="79670" y="0"/>
                  <a:pt x="177800" y="0"/>
                </a:cubicBezTo>
                <a:close/>
              </a:path>
            </a:pathLst>
          </a:custGeom>
          <a:solidFill>
            <a:srgbClr val="6EC6C6">
              <a:alpha val="20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9701742" y="4140200"/>
            <a:ext cx="1308100" cy="355600"/>
          </a:xfrm>
          <a:prstGeom prst="rect">
            <a:avLst/>
          </a:prstGeom>
          <a:noFill/>
          <a:ln/>
        </p:spPr>
        <p:txBody>
          <a:bodyPr wrap="square" lIns="152400" tIns="50800" rIns="152400" bIns="5080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آموزش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9394825" y="4140200"/>
            <a:ext cx="711200" cy="355600"/>
          </a:xfrm>
          <a:custGeom>
            <a:avLst/>
            <a:gdLst/>
            <a:ahLst/>
            <a:cxnLst/>
            <a:rect l="l" t="t" r="r" b="b"/>
            <a:pathLst>
              <a:path w="711200" h="355600">
                <a:moveTo>
                  <a:pt x="177800" y="0"/>
                </a:moveTo>
                <a:lnTo>
                  <a:pt x="533400" y="0"/>
                </a:lnTo>
                <a:cubicBezTo>
                  <a:pt x="631530" y="0"/>
                  <a:pt x="711200" y="79670"/>
                  <a:pt x="711200" y="177800"/>
                </a:cubicBezTo>
                <a:lnTo>
                  <a:pt x="711200" y="177800"/>
                </a:lnTo>
                <a:cubicBezTo>
                  <a:pt x="711200" y="275930"/>
                  <a:pt x="631530" y="355600"/>
                  <a:pt x="533400" y="355600"/>
                </a:cubicBezTo>
                <a:lnTo>
                  <a:pt x="177800" y="355600"/>
                </a:lnTo>
                <a:cubicBezTo>
                  <a:pt x="79670" y="355600"/>
                  <a:pt x="0" y="275930"/>
                  <a:pt x="0" y="177800"/>
                </a:cubicBezTo>
                <a:lnTo>
                  <a:pt x="0" y="177800"/>
                </a:lnTo>
                <a:cubicBezTo>
                  <a:pt x="0" y="79670"/>
                  <a:pt x="79670" y="0"/>
                  <a:pt x="177800" y="0"/>
                </a:cubicBezTo>
                <a:close/>
              </a:path>
            </a:pathLst>
          </a:custGeom>
          <a:solidFill>
            <a:srgbClr val="6EC6C6">
              <a:alpha val="20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8886825" y="4140200"/>
            <a:ext cx="1219200" cy="355600"/>
          </a:xfrm>
          <a:prstGeom prst="rect">
            <a:avLst/>
          </a:prstGeom>
          <a:noFill/>
          <a:ln/>
        </p:spPr>
        <p:txBody>
          <a:bodyPr wrap="square" lIns="152400" tIns="50800" rIns="152400" bIns="5080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درمان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8140965" y="4140200"/>
            <a:ext cx="1155700" cy="355600"/>
          </a:xfrm>
          <a:custGeom>
            <a:avLst/>
            <a:gdLst/>
            <a:ahLst/>
            <a:cxnLst/>
            <a:rect l="l" t="t" r="r" b="b"/>
            <a:pathLst>
              <a:path w="1155700" h="355600">
                <a:moveTo>
                  <a:pt x="177800" y="0"/>
                </a:moveTo>
                <a:lnTo>
                  <a:pt x="977900" y="0"/>
                </a:lnTo>
                <a:cubicBezTo>
                  <a:pt x="1076030" y="0"/>
                  <a:pt x="1155700" y="79670"/>
                  <a:pt x="1155700" y="177800"/>
                </a:cubicBezTo>
                <a:lnTo>
                  <a:pt x="1155700" y="177800"/>
                </a:lnTo>
                <a:cubicBezTo>
                  <a:pt x="1155700" y="275930"/>
                  <a:pt x="1076030" y="355600"/>
                  <a:pt x="977900" y="355600"/>
                </a:cubicBezTo>
                <a:lnTo>
                  <a:pt x="177800" y="355600"/>
                </a:lnTo>
                <a:cubicBezTo>
                  <a:pt x="79670" y="355600"/>
                  <a:pt x="0" y="275930"/>
                  <a:pt x="0" y="177800"/>
                </a:cubicBezTo>
                <a:lnTo>
                  <a:pt x="0" y="177800"/>
                </a:lnTo>
                <a:cubicBezTo>
                  <a:pt x="0" y="79670"/>
                  <a:pt x="79670" y="0"/>
                  <a:pt x="177800" y="0"/>
                </a:cubicBezTo>
                <a:close/>
              </a:path>
            </a:pathLst>
          </a:custGeom>
          <a:solidFill>
            <a:srgbClr val="6EC6C6">
              <a:alpha val="20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7632965" y="4140200"/>
            <a:ext cx="1663700" cy="355600"/>
          </a:xfrm>
          <a:prstGeom prst="rect">
            <a:avLst/>
          </a:prstGeom>
          <a:noFill/>
          <a:ln/>
        </p:spPr>
        <p:txBody>
          <a:bodyPr wrap="square" lIns="152400" tIns="50800" rIns="152400" bIns="5080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شبیه‌سازی</a:t>
            </a:r>
            <a:endParaRPr lang="en-US" sz="1600" dirty="0"/>
          </a:p>
        </p:txBody>
      </p:sp>
      <p:pic>
        <p:nvPicPr>
          <p:cNvPr id="13" name="Image 1" descr="https://kimi-web-img.moonshot.cn/img/thumbs.dreamstime.com/ff47a9ebb0fbe35aa49dcf261653741fbc1ec6cf.jpg"/>
          <p:cNvPicPr>
            <a:picLocks noChangeAspect="1"/>
          </p:cNvPicPr>
          <p:nvPr/>
        </p:nvPicPr>
        <p:blipFill>
          <a:blip r:embed="rId3"/>
          <a:srcRect t="12787" b="12787"/>
          <a:stretch/>
        </p:blipFill>
        <p:spPr>
          <a:xfrm>
            <a:off x="254000" y="1803400"/>
            <a:ext cx="7010400" cy="3251200"/>
          </a:xfrm>
          <a:prstGeom prst="roundRect">
            <a:avLst>
              <a:gd name="adj" fmla="val 4688"/>
            </a:avLst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https://kimi-web-img.moonshot.cn/img/thumbs.dreamstime.com/14a09c8df2f84eefab4e69f620f0f490b0af2207.jpg"/>
          <p:cNvPicPr>
            <a:picLocks noChangeAspect="1"/>
          </p:cNvPicPr>
          <p:nvPr/>
        </p:nvPicPr>
        <p:blipFill>
          <a:blip r:embed="rId3"/>
          <a:srcRect t="17905" b="17905"/>
          <a:stretch/>
        </p:blipFill>
        <p:spPr>
          <a:xfrm>
            <a:off x="4927600" y="1803400"/>
            <a:ext cx="7010400" cy="3251200"/>
          </a:xfrm>
          <a:prstGeom prst="roundRect">
            <a:avLst>
              <a:gd name="adj" fmla="val 4688"/>
            </a:avLst>
          </a:prstGeom>
        </p:spPr>
      </p:pic>
      <p:sp>
        <p:nvSpPr>
          <p:cNvPr id="4" name="Text 0"/>
          <p:cNvSpPr/>
          <p:nvPr/>
        </p:nvSpPr>
        <p:spPr>
          <a:xfrm>
            <a:off x="411163" y="1190946"/>
            <a:ext cx="44704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90000"/>
              </a:lnSpc>
              <a:buNone/>
            </a:pPr>
            <a:r>
              <a:rPr lang="en-US" sz="36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واقعیت افزوده (AR)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457200" y="3022600"/>
            <a:ext cx="447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ترکیب دنیای واقعی با اطلاعات دیجیتال. اشیای مجازی را بر محیط واقعی می‌افزاید و کاربر را در تعامل با هر دو دنیا قرار می‌دهد.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4130808" y="4140200"/>
            <a:ext cx="800100" cy="355600"/>
          </a:xfrm>
          <a:custGeom>
            <a:avLst/>
            <a:gdLst/>
            <a:ahLst/>
            <a:cxnLst/>
            <a:rect l="l" t="t" r="r" b="b"/>
            <a:pathLst>
              <a:path w="800100" h="355600">
                <a:moveTo>
                  <a:pt x="177800" y="0"/>
                </a:moveTo>
                <a:lnTo>
                  <a:pt x="622300" y="0"/>
                </a:lnTo>
                <a:cubicBezTo>
                  <a:pt x="720430" y="0"/>
                  <a:pt x="800100" y="79670"/>
                  <a:pt x="800100" y="177800"/>
                </a:cubicBezTo>
                <a:lnTo>
                  <a:pt x="800100" y="177800"/>
                </a:lnTo>
                <a:cubicBezTo>
                  <a:pt x="800100" y="275930"/>
                  <a:pt x="720430" y="355600"/>
                  <a:pt x="622300" y="355600"/>
                </a:cubicBezTo>
                <a:lnTo>
                  <a:pt x="177800" y="355600"/>
                </a:lnTo>
                <a:cubicBezTo>
                  <a:pt x="79670" y="355600"/>
                  <a:pt x="0" y="275930"/>
                  <a:pt x="0" y="177800"/>
                </a:cubicBezTo>
                <a:lnTo>
                  <a:pt x="0" y="177800"/>
                </a:lnTo>
                <a:cubicBezTo>
                  <a:pt x="0" y="79670"/>
                  <a:pt x="79670" y="0"/>
                  <a:pt x="177800" y="0"/>
                </a:cubicBezTo>
                <a:close/>
              </a:path>
            </a:pathLst>
          </a:custGeom>
          <a:solidFill>
            <a:srgbClr val="6EC6C6">
              <a:alpha val="20000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3622808" y="4140200"/>
            <a:ext cx="1308100" cy="355600"/>
          </a:xfrm>
          <a:prstGeom prst="rect">
            <a:avLst/>
          </a:prstGeom>
          <a:noFill/>
          <a:ln/>
        </p:spPr>
        <p:txBody>
          <a:bodyPr wrap="square" lIns="152400" tIns="50800" rIns="152400" bIns="5080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آموزش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3154363" y="4140200"/>
            <a:ext cx="876300" cy="355600"/>
          </a:xfrm>
          <a:custGeom>
            <a:avLst/>
            <a:gdLst/>
            <a:ahLst/>
            <a:cxnLst/>
            <a:rect l="l" t="t" r="r" b="b"/>
            <a:pathLst>
              <a:path w="876300" h="355600">
                <a:moveTo>
                  <a:pt x="177800" y="0"/>
                </a:moveTo>
                <a:lnTo>
                  <a:pt x="698500" y="0"/>
                </a:lnTo>
                <a:cubicBezTo>
                  <a:pt x="796630" y="0"/>
                  <a:pt x="876300" y="79670"/>
                  <a:pt x="876300" y="177800"/>
                </a:cubicBezTo>
                <a:lnTo>
                  <a:pt x="876300" y="177800"/>
                </a:lnTo>
                <a:cubicBezTo>
                  <a:pt x="876300" y="275930"/>
                  <a:pt x="796630" y="355600"/>
                  <a:pt x="698500" y="355600"/>
                </a:cubicBezTo>
                <a:lnTo>
                  <a:pt x="177800" y="355600"/>
                </a:lnTo>
                <a:cubicBezTo>
                  <a:pt x="79670" y="355600"/>
                  <a:pt x="0" y="275930"/>
                  <a:pt x="0" y="177800"/>
                </a:cubicBezTo>
                <a:lnTo>
                  <a:pt x="0" y="177800"/>
                </a:lnTo>
                <a:cubicBezTo>
                  <a:pt x="0" y="79670"/>
                  <a:pt x="79670" y="0"/>
                  <a:pt x="177800" y="0"/>
                </a:cubicBezTo>
                <a:close/>
              </a:path>
            </a:pathLst>
          </a:custGeom>
          <a:solidFill>
            <a:srgbClr val="6EC6C6">
              <a:alpha val="20000"/>
            </a:srgbClr>
          </a:solidFill>
          <a:ln/>
        </p:spPr>
      </p:sp>
      <p:sp>
        <p:nvSpPr>
          <p:cNvPr id="9" name="Text 5"/>
          <p:cNvSpPr/>
          <p:nvPr/>
        </p:nvSpPr>
        <p:spPr>
          <a:xfrm>
            <a:off x="2646363" y="4140200"/>
            <a:ext cx="1384300" cy="355600"/>
          </a:xfrm>
          <a:prstGeom prst="rect">
            <a:avLst/>
          </a:prstGeom>
          <a:noFill/>
          <a:ln/>
        </p:spPr>
        <p:txBody>
          <a:bodyPr wrap="square" lIns="152400" tIns="50800" rIns="152400" bIns="5080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پزشکی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2298303" y="4140200"/>
            <a:ext cx="749300" cy="355600"/>
          </a:xfrm>
          <a:custGeom>
            <a:avLst/>
            <a:gdLst/>
            <a:ahLst/>
            <a:cxnLst/>
            <a:rect l="l" t="t" r="r" b="b"/>
            <a:pathLst>
              <a:path w="749300" h="355600">
                <a:moveTo>
                  <a:pt x="177800" y="0"/>
                </a:moveTo>
                <a:lnTo>
                  <a:pt x="571500" y="0"/>
                </a:lnTo>
                <a:cubicBezTo>
                  <a:pt x="669630" y="0"/>
                  <a:pt x="749300" y="79670"/>
                  <a:pt x="749300" y="177800"/>
                </a:cubicBezTo>
                <a:lnTo>
                  <a:pt x="749300" y="177800"/>
                </a:lnTo>
                <a:cubicBezTo>
                  <a:pt x="749300" y="275930"/>
                  <a:pt x="669630" y="355600"/>
                  <a:pt x="571500" y="355600"/>
                </a:cubicBezTo>
                <a:lnTo>
                  <a:pt x="177800" y="355600"/>
                </a:lnTo>
                <a:cubicBezTo>
                  <a:pt x="79670" y="355600"/>
                  <a:pt x="0" y="275930"/>
                  <a:pt x="0" y="177800"/>
                </a:cubicBezTo>
                <a:lnTo>
                  <a:pt x="0" y="177800"/>
                </a:lnTo>
                <a:cubicBezTo>
                  <a:pt x="0" y="79670"/>
                  <a:pt x="79670" y="0"/>
                  <a:pt x="177800" y="0"/>
                </a:cubicBezTo>
                <a:close/>
              </a:path>
            </a:pathLst>
          </a:custGeom>
          <a:solidFill>
            <a:srgbClr val="6EC6C6">
              <a:alpha val="20000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1790303" y="4140200"/>
            <a:ext cx="1257300" cy="355600"/>
          </a:xfrm>
          <a:prstGeom prst="rect">
            <a:avLst/>
          </a:prstGeom>
          <a:noFill/>
          <a:ln/>
        </p:spPr>
        <p:txBody>
          <a:bodyPr wrap="square" lIns="152400" tIns="50800" rIns="152400" bIns="5080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صنعت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1216025" y="4140200"/>
            <a:ext cx="977900" cy="355600"/>
          </a:xfrm>
          <a:custGeom>
            <a:avLst/>
            <a:gdLst/>
            <a:ahLst/>
            <a:cxnLst/>
            <a:rect l="l" t="t" r="r" b="b"/>
            <a:pathLst>
              <a:path w="977900" h="355600">
                <a:moveTo>
                  <a:pt x="177800" y="0"/>
                </a:moveTo>
                <a:lnTo>
                  <a:pt x="800100" y="0"/>
                </a:lnTo>
                <a:cubicBezTo>
                  <a:pt x="898230" y="0"/>
                  <a:pt x="977900" y="79670"/>
                  <a:pt x="977900" y="177800"/>
                </a:cubicBezTo>
                <a:lnTo>
                  <a:pt x="977900" y="177800"/>
                </a:lnTo>
                <a:cubicBezTo>
                  <a:pt x="977900" y="275930"/>
                  <a:pt x="898230" y="355600"/>
                  <a:pt x="800100" y="355600"/>
                </a:cubicBezTo>
                <a:lnTo>
                  <a:pt x="177800" y="355600"/>
                </a:lnTo>
                <a:cubicBezTo>
                  <a:pt x="79670" y="355600"/>
                  <a:pt x="0" y="275930"/>
                  <a:pt x="0" y="177800"/>
                </a:cubicBezTo>
                <a:lnTo>
                  <a:pt x="0" y="177800"/>
                </a:lnTo>
                <a:cubicBezTo>
                  <a:pt x="0" y="79670"/>
                  <a:pt x="79670" y="0"/>
                  <a:pt x="177800" y="0"/>
                </a:cubicBezTo>
                <a:close/>
              </a:path>
            </a:pathLst>
          </a:custGeom>
          <a:solidFill>
            <a:srgbClr val="6EC6C6">
              <a:alpha val="20000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708025" y="4140200"/>
            <a:ext cx="1485900" cy="355600"/>
          </a:xfrm>
          <a:prstGeom prst="rect">
            <a:avLst/>
          </a:prstGeom>
          <a:noFill/>
          <a:ln/>
        </p:spPr>
        <p:txBody>
          <a:bodyPr wrap="square" lIns="152400" tIns="50800" rIns="152400" bIns="5080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سرگرمی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7053395" y="6400800"/>
            <a:ext cx="48895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10000"/>
              </a:lnSpc>
              <a:buNone/>
            </a:pPr>
            <a:r>
              <a:rPr lang="en-US" sz="12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تاریخچه: اصطلاح AR در سال 1992 توسط تام کادل برای اولین بار استفاده شد.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0" y="1055670"/>
            <a:ext cx="1168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تفاوت‌ها و شباهت‌های VR و AR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6248400" y="2362200"/>
            <a:ext cx="5689600" cy="2235200"/>
          </a:xfrm>
          <a:custGeom>
            <a:avLst/>
            <a:gdLst/>
            <a:ahLst/>
            <a:cxnLst/>
            <a:rect l="l" t="t" r="r" b="b"/>
            <a:pathLst>
              <a:path w="5689600" h="2235200">
                <a:moveTo>
                  <a:pt x="101590" y="0"/>
                </a:moveTo>
                <a:lnTo>
                  <a:pt x="5588010" y="0"/>
                </a:lnTo>
                <a:cubicBezTo>
                  <a:pt x="5644117" y="0"/>
                  <a:pt x="5689600" y="45483"/>
                  <a:pt x="5689600" y="101590"/>
                </a:cubicBezTo>
                <a:lnTo>
                  <a:pt x="5689600" y="2133610"/>
                </a:lnTo>
                <a:cubicBezTo>
                  <a:pt x="5689600" y="2189717"/>
                  <a:pt x="5644117" y="2235200"/>
                  <a:pt x="5588010" y="2235200"/>
                </a:cubicBezTo>
                <a:lnTo>
                  <a:pt x="101590" y="2235200"/>
                </a:lnTo>
                <a:cubicBezTo>
                  <a:pt x="45483" y="2235200"/>
                  <a:pt x="0" y="2189717"/>
                  <a:pt x="0" y="2133610"/>
                </a:cubicBezTo>
                <a:lnTo>
                  <a:pt x="0" y="101590"/>
                </a:lnTo>
                <a:cubicBezTo>
                  <a:pt x="0" y="45521"/>
                  <a:pt x="45521" y="0"/>
                  <a:pt x="101590" y="0"/>
                </a:cubicBezTo>
                <a:close/>
              </a:path>
            </a:pathLst>
          </a:custGeom>
          <a:solidFill>
            <a:srgbClr val="4A90E2">
              <a:alpha val="10196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10374578" y="2578100"/>
            <a:ext cx="428625" cy="381000"/>
          </a:xfrm>
          <a:custGeom>
            <a:avLst/>
            <a:gdLst/>
            <a:ahLst/>
            <a:cxnLst/>
            <a:rect l="l" t="t" r="r" b="b"/>
            <a:pathLst>
              <a:path w="428625" h="381000">
                <a:moveTo>
                  <a:pt x="381000" y="71438"/>
                </a:moveTo>
                <a:lnTo>
                  <a:pt x="47625" y="71438"/>
                </a:lnTo>
                <a:cubicBezTo>
                  <a:pt x="21357" y="71438"/>
                  <a:pt x="0" y="92794"/>
                  <a:pt x="0" y="119063"/>
                </a:cubicBezTo>
                <a:lnTo>
                  <a:pt x="0" y="261938"/>
                </a:lnTo>
                <a:cubicBezTo>
                  <a:pt x="0" y="288206"/>
                  <a:pt x="21357" y="309563"/>
                  <a:pt x="47625" y="309563"/>
                </a:cubicBezTo>
                <a:lnTo>
                  <a:pt x="135062" y="309563"/>
                </a:lnTo>
                <a:cubicBezTo>
                  <a:pt x="147712" y="309563"/>
                  <a:pt x="159841" y="304577"/>
                  <a:pt x="168771" y="295647"/>
                </a:cubicBezTo>
                <a:lnTo>
                  <a:pt x="193997" y="270421"/>
                </a:lnTo>
                <a:cubicBezTo>
                  <a:pt x="199355" y="265063"/>
                  <a:pt x="206722" y="262012"/>
                  <a:pt x="214313" y="262012"/>
                </a:cubicBezTo>
                <a:cubicBezTo>
                  <a:pt x="221903" y="262012"/>
                  <a:pt x="229270" y="265063"/>
                  <a:pt x="234628" y="270421"/>
                </a:cubicBezTo>
                <a:lnTo>
                  <a:pt x="259854" y="295647"/>
                </a:lnTo>
                <a:cubicBezTo>
                  <a:pt x="268784" y="304577"/>
                  <a:pt x="280913" y="309563"/>
                  <a:pt x="293563" y="309563"/>
                </a:cubicBezTo>
                <a:lnTo>
                  <a:pt x="381000" y="309563"/>
                </a:lnTo>
                <a:cubicBezTo>
                  <a:pt x="407268" y="309563"/>
                  <a:pt x="428625" y="288206"/>
                  <a:pt x="428625" y="261938"/>
                </a:cubicBezTo>
                <a:lnTo>
                  <a:pt x="428625" y="119063"/>
                </a:lnTo>
                <a:cubicBezTo>
                  <a:pt x="428625" y="92794"/>
                  <a:pt x="407268" y="71438"/>
                  <a:pt x="381000" y="71438"/>
                </a:cubicBezTo>
                <a:close/>
                <a:moveTo>
                  <a:pt x="59531" y="178594"/>
                </a:moveTo>
                <a:cubicBezTo>
                  <a:pt x="59531" y="152309"/>
                  <a:pt x="80871" y="130969"/>
                  <a:pt x="107156" y="130969"/>
                </a:cubicBezTo>
                <a:cubicBezTo>
                  <a:pt x="133441" y="130969"/>
                  <a:pt x="154781" y="152309"/>
                  <a:pt x="154781" y="178594"/>
                </a:cubicBezTo>
                <a:cubicBezTo>
                  <a:pt x="154781" y="204879"/>
                  <a:pt x="133441" y="226219"/>
                  <a:pt x="107156" y="226219"/>
                </a:cubicBezTo>
                <a:cubicBezTo>
                  <a:pt x="80871" y="226219"/>
                  <a:pt x="59531" y="204879"/>
                  <a:pt x="59531" y="178594"/>
                </a:cubicBezTo>
                <a:close/>
                <a:moveTo>
                  <a:pt x="321469" y="130969"/>
                </a:moveTo>
                <a:cubicBezTo>
                  <a:pt x="347754" y="130969"/>
                  <a:pt x="369094" y="152309"/>
                  <a:pt x="369094" y="178594"/>
                </a:cubicBezTo>
                <a:cubicBezTo>
                  <a:pt x="369094" y="204879"/>
                  <a:pt x="347754" y="226219"/>
                  <a:pt x="321469" y="226219"/>
                </a:cubicBezTo>
                <a:cubicBezTo>
                  <a:pt x="295184" y="226219"/>
                  <a:pt x="273844" y="204879"/>
                  <a:pt x="273844" y="178594"/>
                </a:cubicBezTo>
                <a:cubicBezTo>
                  <a:pt x="273844" y="152309"/>
                  <a:pt x="295184" y="130969"/>
                  <a:pt x="321469" y="130969"/>
                </a:cubicBezTo>
                <a:close/>
              </a:path>
            </a:pathLst>
          </a:custGeom>
          <a:solidFill>
            <a:srgbClr val="4A90E2"/>
          </a:solidFill>
          <a:ln/>
        </p:spPr>
      </p:sp>
      <p:sp>
        <p:nvSpPr>
          <p:cNvPr id="6" name="Text 3"/>
          <p:cNvSpPr/>
          <p:nvPr/>
        </p:nvSpPr>
        <p:spPr>
          <a:xfrm>
            <a:off x="7362561" y="2565400"/>
            <a:ext cx="28321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واقعیت مجازی (VR)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51600" y="3124200"/>
            <a:ext cx="52832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محیطی </a:t>
            </a:r>
            <a:r>
              <a:rPr lang="en-US" sz="14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کاملاً مجازی</a:t>
            </a: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و جدا از واقعیت.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451600" y="3530600"/>
            <a:ext cx="5283200" cy="8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22250" indent="-222250" algn="r">
              <a:lnSpc>
                <a:spcPct val="120000"/>
              </a:lnSpc>
              <a:spcBef>
                <a:spcPts val="10"/>
              </a:spcBef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غوطه‌وری کامل در دنیای دیجیتال</a:t>
            </a:r>
            <a:endParaRPr lang="en-US" sz="1600" dirty="0"/>
          </a:p>
          <a:p>
            <a:pPr marL="222250" indent="-222250" algn="r">
              <a:lnSpc>
                <a:spcPct val="120000"/>
              </a:lnSpc>
              <a:spcBef>
                <a:spcPts val="10"/>
              </a:spcBef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نیاز به هدست و دسته کنترلر</a:t>
            </a:r>
            <a:endParaRPr lang="en-US" sz="1600" dirty="0"/>
          </a:p>
          <a:p>
            <a:pPr marL="222250" indent="-222250" algn="r">
              <a:lnSpc>
                <a:spcPct val="120000"/>
              </a:lnSpc>
              <a:spcBef>
                <a:spcPts val="10"/>
              </a:spcBef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کاربرد: بازی، شبیه‌سازی، درمان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254000" y="2362200"/>
            <a:ext cx="5689600" cy="2235200"/>
          </a:xfrm>
          <a:custGeom>
            <a:avLst/>
            <a:gdLst/>
            <a:ahLst/>
            <a:cxnLst/>
            <a:rect l="l" t="t" r="r" b="b"/>
            <a:pathLst>
              <a:path w="5689600" h="2235200">
                <a:moveTo>
                  <a:pt x="101590" y="0"/>
                </a:moveTo>
                <a:lnTo>
                  <a:pt x="5588010" y="0"/>
                </a:lnTo>
                <a:cubicBezTo>
                  <a:pt x="5644117" y="0"/>
                  <a:pt x="5689600" y="45483"/>
                  <a:pt x="5689600" y="101590"/>
                </a:cubicBezTo>
                <a:lnTo>
                  <a:pt x="5689600" y="2133610"/>
                </a:lnTo>
                <a:cubicBezTo>
                  <a:pt x="5689600" y="2189717"/>
                  <a:pt x="5644117" y="2235200"/>
                  <a:pt x="5588010" y="2235200"/>
                </a:cubicBezTo>
                <a:lnTo>
                  <a:pt x="101590" y="2235200"/>
                </a:lnTo>
                <a:cubicBezTo>
                  <a:pt x="45483" y="2235200"/>
                  <a:pt x="0" y="2189717"/>
                  <a:pt x="0" y="2133610"/>
                </a:cubicBezTo>
                <a:lnTo>
                  <a:pt x="0" y="101590"/>
                </a:lnTo>
                <a:cubicBezTo>
                  <a:pt x="0" y="45521"/>
                  <a:pt x="45521" y="0"/>
                  <a:pt x="101590" y="0"/>
                </a:cubicBezTo>
                <a:close/>
              </a:path>
            </a:pathLst>
          </a:custGeom>
          <a:solidFill>
            <a:srgbClr val="6EC6C6">
              <a:alpha val="10196"/>
            </a:srgbClr>
          </a:solidFill>
          <a:ln/>
        </p:spPr>
      </p:sp>
      <p:sp>
        <p:nvSpPr>
          <p:cNvPr id="10" name="Shape 7"/>
          <p:cNvSpPr/>
          <p:nvPr/>
        </p:nvSpPr>
        <p:spPr>
          <a:xfrm>
            <a:off x="4434681" y="2578100"/>
            <a:ext cx="285750" cy="381000"/>
          </a:xfrm>
          <a:custGeom>
            <a:avLst/>
            <a:gdLst/>
            <a:ahLst/>
            <a:cxnLst/>
            <a:rect l="l" t="t" r="r" b="b"/>
            <a:pathLst>
              <a:path w="285750" h="381000">
                <a:moveTo>
                  <a:pt x="11906" y="47625"/>
                </a:moveTo>
                <a:cubicBezTo>
                  <a:pt x="11906" y="21357"/>
                  <a:pt x="33263" y="0"/>
                  <a:pt x="59531" y="0"/>
                </a:cubicBezTo>
                <a:lnTo>
                  <a:pt x="226219" y="0"/>
                </a:lnTo>
                <a:cubicBezTo>
                  <a:pt x="252487" y="0"/>
                  <a:pt x="273844" y="21357"/>
                  <a:pt x="273844" y="47625"/>
                </a:cubicBezTo>
                <a:lnTo>
                  <a:pt x="273844" y="333375"/>
                </a:lnTo>
                <a:cubicBezTo>
                  <a:pt x="273844" y="359643"/>
                  <a:pt x="252487" y="381000"/>
                  <a:pt x="226219" y="381000"/>
                </a:cubicBezTo>
                <a:lnTo>
                  <a:pt x="59531" y="381000"/>
                </a:lnTo>
                <a:cubicBezTo>
                  <a:pt x="33263" y="381000"/>
                  <a:pt x="11906" y="359643"/>
                  <a:pt x="11906" y="333375"/>
                </a:cubicBezTo>
                <a:lnTo>
                  <a:pt x="11906" y="47625"/>
                </a:lnTo>
                <a:close/>
                <a:moveTo>
                  <a:pt x="59531" y="47625"/>
                </a:moveTo>
                <a:lnTo>
                  <a:pt x="59531" y="273844"/>
                </a:lnTo>
                <a:lnTo>
                  <a:pt x="226219" y="273844"/>
                </a:lnTo>
                <a:lnTo>
                  <a:pt x="226219" y="47625"/>
                </a:lnTo>
                <a:lnTo>
                  <a:pt x="59531" y="47625"/>
                </a:lnTo>
                <a:close/>
                <a:moveTo>
                  <a:pt x="142875" y="351234"/>
                </a:moveTo>
                <a:cubicBezTo>
                  <a:pt x="156046" y="351234"/>
                  <a:pt x="166688" y="340593"/>
                  <a:pt x="166688" y="327422"/>
                </a:cubicBezTo>
                <a:cubicBezTo>
                  <a:pt x="166688" y="314251"/>
                  <a:pt x="156046" y="303609"/>
                  <a:pt x="142875" y="303609"/>
                </a:cubicBezTo>
                <a:cubicBezTo>
                  <a:pt x="129704" y="303609"/>
                  <a:pt x="119063" y="314251"/>
                  <a:pt x="119063" y="327422"/>
                </a:cubicBezTo>
                <a:cubicBezTo>
                  <a:pt x="119063" y="340593"/>
                  <a:pt x="129704" y="351234"/>
                  <a:pt x="142875" y="351234"/>
                </a:cubicBezTo>
                <a:close/>
              </a:path>
            </a:pathLst>
          </a:custGeom>
          <a:solidFill>
            <a:srgbClr val="6EC6C6"/>
          </a:solidFill>
          <a:ln/>
        </p:spPr>
      </p:sp>
      <p:sp>
        <p:nvSpPr>
          <p:cNvPr id="11" name="Text 8"/>
          <p:cNvSpPr/>
          <p:nvPr/>
        </p:nvSpPr>
        <p:spPr>
          <a:xfrm>
            <a:off x="1385094" y="2565400"/>
            <a:ext cx="27940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واقعیت افزوده (AR)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457200" y="3124200"/>
            <a:ext cx="52832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6EC6C6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افزودن لایه‌ای دیجیتال</a:t>
            </a: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به دنیای واقعی.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457200" y="3530600"/>
            <a:ext cx="5283200" cy="8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22250" indent="-222250" algn="r">
              <a:lnSpc>
                <a:spcPct val="120000"/>
              </a:lnSpc>
              <a:spcBef>
                <a:spcPts val="10"/>
              </a:spcBef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تعامل با واقعیت و مجازی به‌طور همزمان</a:t>
            </a:r>
            <a:endParaRPr lang="en-US" sz="1600" dirty="0"/>
          </a:p>
          <a:p>
            <a:pPr marL="222250" indent="-222250" algn="r">
              <a:lnSpc>
                <a:spcPct val="120000"/>
              </a:lnSpc>
              <a:spcBef>
                <a:spcPts val="10"/>
              </a:spcBef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قابل اجرا روی گوشی‌های معمولی</a:t>
            </a:r>
            <a:endParaRPr lang="en-US" sz="1600" dirty="0"/>
          </a:p>
          <a:p>
            <a:pPr marL="222250" indent="-222250" algn="r">
              <a:lnSpc>
                <a:spcPct val="120000"/>
              </a:lnSpc>
              <a:spcBef>
                <a:spcPts val="10"/>
              </a:spcBef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کاربرد: آموزش، ناوبری، بازاریابی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254000" y="4800600"/>
            <a:ext cx="11684000" cy="457200"/>
          </a:xfrm>
          <a:custGeom>
            <a:avLst/>
            <a:gdLst/>
            <a:ahLst/>
            <a:cxnLst/>
            <a:rect l="l" t="t" r="r" b="b"/>
            <a:pathLst>
              <a:path w="11684000" h="457200">
                <a:moveTo>
                  <a:pt x="101599" y="0"/>
                </a:moveTo>
                <a:lnTo>
                  <a:pt x="11582401" y="0"/>
                </a:lnTo>
                <a:cubicBezTo>
                  <a:pt x="11638513" y="0"/>
                  <a:pt x="11684000" y="45487"/>
                  <a:pt x="11684000" y="101599"/>
                </a:cubicBezTo>
                <a:lnTo>
                  <a:pt x="11684000" y="355601"/>
                </a:lnTo>
                <a:cubicBezTo>
                  <a:pt x="11684000" y="411713"/>
                  <a:pt x="11638513" y="457200"/>
                  <a:pt x="11582401" y="457200"/>
                </a:cubicBezTo>
                <a:lnTo>
                  <a:pt x="101599" y="457200"/>
                </a:lnTo>
                <a:cubicBezTo>
                  <a:pt x="45525" y="457200"/>
                  <a:pt x="0" y="411675"/>
                  <a:pt x="0" y="355601"/>
                </a:cubicBezTo>
                <a:lnTo>
                  <a:pt x="0" y="101599"/>
                </a:lnTo>
                <a:cubicBezTo>
                  <a:pt x="0" y="45525"/>
                  <a:pt x="45525" y="0"/>
                  <a:pt x="101599" y="0"/>
                </a:cubicBezTo>
                <a:close/>
              </a:path>
            </a:pathLst>
          </a:custGeom>
          <a:solidFill>
            <a:srgbClr val="FFD700">
              <a:alpha val="20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101600" y="4902200"/>
            <a:ext cx="119888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شباهت‌ها: هر دو در تعامل انسان-رایانه، آموزش، پزشکی و افزایش بهره‌وری نقش دارند.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54000" y="1092200"/>
            <a:ext cx="1168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کاربرد VR و AR در صنعت و مهندسی</a:t>
            </a:r>
            <a:endParaRPr lang="en-US" sz="1600" dirty="0"/>
          </a:p>
        </p:txBody>
      </p:sp>
      <p:pic>
        <p:nvPicPr>
          <p:cNvPr id="4" name="Image 1" descr="https://kimi-web-img.moonshot.cn/img/thumbs.dreamstime.com/e3fe65947f66b1092c1a78acb80d03deac8abd1b.jpg"/>
          <p:cNvPicPr>
            <a:picLocks noChangeAspect="1"/>
          </p:cNvPicPr>
          <p:nvPr/>
        </p:nvPicPr>
        <p:blipFill>
          <a:blip r:embed="rId3"/>
          <a:srcRect t="15398" b="15398"/>
          <a:stretch/>
        </p:blipFill>
        <p:spPr>
          <a:xfrm>
            <a:off x="6248400" y="2336800"/>
            <a:ext cx="5689600" cy="2844800"/>
          </a:xfrm>
          <a:prstGeom prst="roundRect">
            <a:avLst>
              <a:gd name="adj" fmla="val 3571"/>
            </a:avLst>
          </a:prstGeom>
        </p:spPr>
      </p:pic>
      <p:sp>
        <p:nvSpPr>
          <p:cNvPr id="5" name="Shape 1"/>
          <p:cNvSpPr/>
          <p:nvPr/>
        </p:nvSpPr>
        <p:spPr>
          <a:xfrm>
            <a:off x="5580989" y="2311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59115" y="152460"/>
                </a:moveTo>
                <a:lnTo>
                  <a:pt x="100429" y="81082"/>
                </a:lnTo>
                <a:cubicBezTo>
                  <a:pt x="97095" y="73819"/>
                  <a:pt x="95190" y="65723"/>
                  <a:pt x="95190" y="57150"/>
                </a:cubicBezTo>
                <a:cubicBezTo>
                  <a:pt x="95190" y="25598"/>
                  <a:pt x="120789" y="0"/>
                  <a:pt x="152340" y="0"/>
                </a:cubicBezTo>
                <a:cubicBezTo>
                  <a:pt x="183892" y="0"/>
                  <a:pt x="209490" y="25598"/>
                  <a:pt x="209490" y="57150"/>
                </a:cubicBezTo>
                <a:cubicBezTo>
                  <a:pt x="209490" y="65663"/>
                  <a:pt x="207645" y="73759"/>
                  <a:pt x="204252" y="81082"/>
                </a:cubicBezTo>
                <a:lnTo>
                  <a:pt x="230684" y="126742"/>
                </a:lnTo>
                <a:cubicBezTo>
                  <a:pt x="216932" y="142220"/>
                  <a:pt x="198715" y="153591"/>
                  <a:pt x="178058" y="158770"/>
                </a:cubicBezTo>
                <a:lnTo>
                  <a:pt x="152400" y="114240"/>
                </a:lnTo>
                <a:lnTo>
                  <a:pt x="111859" y="184249"/>
                </a:lnTo>
                <a:cubicBezTo>
                  <a:pt x="124658" y="188297"/>
                  <a:pt x="138232" y="190500"/>
                  <a:pt x="152400" y="190500"/>
                </a:cubicBezTo>
                <a:cubicBezTo>
                  <a:pt x="194489" y="190500"/>
                  <a:pt x="232053" y="171033"/>
                  <a:pt x="256520" y="140494"/>
                </a:cubicBezTo>
                <a:cubicBezTo>
                  <a:pt x="263128" y="132278"/>
                  <a:pt x="275094" y="130969"/>
                  <a:pt x="283309" y="137517"/>
                </a:cubicBezTo>
                <a:cubicBezTo>
                  <a:pt x="291525" y="144066"/>
                  <a:pt x="292834" y="156091"/>
                  <a:pt x="286286" y="164306"/>
                </a:cubicBezTo>
                <a:cubicBezTo>
                  <a:pt x="254913" y="203478"/>
                  <a:pt x="206573" y="228600"/>
                  <a:pt x="152460" y="228600"/>
                </a:cubicBezTo>
                <a:cubicBezTo>
                  <a:pt x="131385" y="228600"/>
                  <a:pt x="111145" y="224790"/>
                  <a:pt x="92512" y="217825"/>
                </a:cubicBezTo>
                <a:lnTo>
                  <a:pt x="58757" y="276046"/>
                </a:lnTo>
                <a:cubicBezTo>
                  <a:pt x="55959" y="280868"/>
                  <a:pt x="51792" y="284797"/>
                  <a:pt x="46792" y="287298"/>
                </a:cubicBezTo>
                <a:lnTo>
                  <a:pt x="13811" y="303788"/>
                </a:lnTo>
                <a:cubicBezTo>
                  <a:pt x="10835" y="305276"/>
                  <a:pt x="7322" y="305098"/>
                  <a:pt x="4524" y="303371"/>
                </a:cubicBezTo>
                <a:cubicBezTo>
                  <a:pt x="1726" y="301645"/>
                  <a:pt x="0" y="298549"/>
                  <a:pt x="0" y="295275"/>
                </a:cubicBezTo>
                <a:lnTo>
                  <a:pt x="0" y="262295"/>
                </a:lnTo>
                <a:cubicBezTo>
                  <a:pt x="0" y="257294"/>
                  <a:pt x="1310" y="252353"/>
                  <a:pt x="3870" y="247948"/>
                </a:cubicBezTo>
                <a:lnTo>
                  <a:pt x="39588" y="186214"/>
                </a:lnTo>
                <a:cubicBezTo>
                  <a:pt x="31968" y="179546"/>
                  <a:pt x="24944" y="172224"/>
                  <a:pt x="18574" y="164306"/>
                </a:cubicBezTo>
                <a:cubicBezTo>
                  <a:pt x="11966" y="156091"/>
                  <a:pt x="13335" y="144125"/>
                  <a:pt x="21550" y="137517"/>
                </a:cubicBezTo>
                <a:cubicBezTo>
                  <a:pt x="29766" y="130909"/>
                  <a:pt x="41731" y="132278"/>
                  <a:pt x="48339" y="140494"/>
                </a:cubicBezTo>
                <a:cubicBezTo>
                  <a:pt x="51733" y="144720"/>
                  <a:pt x="55364" y="148709"/>
                  <a:pt x="59174" y="152460"/>
                </a:cubicBezTo>
                <a:close/>
                <a:moveTo>
                  <a:pt x="226874" y="242828"/>
                </a:moveTo>
                <a:cubicBezTo>
                  <a:pt x="246221" y="235089"/>
                  <a:pt x="264021" y="224373"/>
                  <a:pt x="279797" y="211336"/>
                </a:cubicBezTo>
                <a:lnTo>
                  <a:pt x="300990" y="247948"/>
                </a:lnTo>
                <a:cubicBezTo>
                  <a:pt x="303490" y="252293"/>
                  <a:pt x="304860" y="257235"/>
                  <a:pt x="304860" y="262295"/>
                </a:cubicBezTo>
                <a:lnTo>
                  <a:pt x="304860" y="295275"/>
                </a:lnTo>
                <a:cubicBezTo>
                  <a:pt x="304860" y="298549"/>
                  <a:pt x="303133" y="301645"/>
                  <a:pt x="300335" y="303371"/>
                </a:cubicBezTo>
                <a:cubicBezTo>
                  <a:pt x="297537" y="305098"/>
                  <a:pt x="294025" y="305276"/>
                  <a:pt x="291048" y="303788"/>
                </a:cubicBezTo>
                <a:lnTo>
                  <a:pt x="258068" y="287298"/>
                </a:lnTo>
                <a:cubicBezTo>
                  <a:pt x="253067" y="284798"/>
                  <a:pt x="248900" y="280868"/>
                  <a:pt x="246102" y="276046"/>
                </a:cubicBezTo>
                <a:lnTo>
                  <a:pt x="226874" y="242828"/>
                </a:lnTo>
                <a:close/>
                <a:moveTo>
                  <a:pt x="152400" y="76200"/>
                </a:moveTo>
                <a:cubicBezTo>
                  <a:pt x="162914" y="76200"/>
                  <a:pt x="171450" y="67664"/>
                  <a:pt x="171450" y="57150"/>
                </a:cubicBezTo>
                <a:cubicBezTo>
                  <a:pt x="171450" y="46636"/>
                  <a:pt x="162914" y="38100"/>
                  <a:pt x="152400" y="38100"/>
                </a:cubicBezTo>
                <a:cubicBezTo>
                  <a:pt x="141886" y="38100"/>
                  <a:pt x="133350" y="46636"/>
                  <a:pt x="133350" y="57150"/>
                </a:cubicBezTo>
                <a:cubicBezTo>
                  <a:pt x="133350" y="67664"/>
                  <a:pt x="141886" y="76200"/>
                  <a:pt x="152400" y="76200"/>
                </a:cubicBez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6" name="Text 2"/>
          <p:cNvSpPr/>
          <p:nvPr/>
        </p:nvSpPr>
        <p:spPr>
          <a:xfrm>
            <a:off x="-254000" y="2260600"/>
            <a:ext cx="57785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8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طراحی و توسعه محصول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254000" y="2616200"/>
            <a:ext cx="52705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بررسی مدل‌های سه‌بعدی قبل از ساخت، کاهش خطا و هزینه در صنایع خودرو و هوافضا.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5540640" y="33782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247590" y="125313"/>
                </a:moveTo>
                <a:cubicBezTo>
                  <a:pt x="254853" y="123349"/>
                  <a:pt x="262473" y="126802"/>
                  <a:pt x="265747" y="133529"/>
                </a:cubicBezTo>
                <a:lnTo>
                  <a:pt x="276820" y="155912"/>
                </a:lnTo>
                <a:cubicBezTo>
                  <a:pt x="282952" y="156746"/>
                  <a:pt x="288965" y="158413"/>
                  <a:pt x="294620" y="160734"/>
                </a:cubicBezTo>
                <a:lnTo>
                  <a:pt x="315456" y="146864"/>
                </a:lnTo>
                <a:cubicBezTo>
                  <a:pt x="321707" y="142696"/>
                  <a:pt x="329982" y="143530"/>
                  <a:pt x="335280" y="148828"/>
                </a:cubicBezTo>
                <a:lnTo>
                  <a:pt x="346710" y="160258"/>
                </a:lnTo>
                <a:cubicBezTo>
                  <a:pt x="352008" y="165556"/>
                  <a:pt x="352842" y="173891"/>
                  <a:pt x="348675" y="180082"/>
                </a:cubicBezTo>
                <a:lnTo>
                  <a:pt x="334804" y="200858"/>
                </a:lnTo>
                <a:cubicBezTo>
                  <a:pt x="335935" y="203656"/>
                  <a:pt x="336947" y="206573"/>
                  <a:pt x="337780" y="209610"/>
                </a:cubicBezTo>
                <a:cubicBezTo>
                  <a:pt x="338614" y="212646"/>
                  <a:pt x="339150" y="215622"/>
                  <a:pt x="339566" y="218658"/>
                </a:cubicBezTo>
                <a:lnTo>
                  <a:pt x="362010" y="229731"/>
                </a:lnTo>
                <a:cubicBezTo>
                  <a:pt x="368737" y="233065"/>
                  <a:pt x="372189" y="240685"/>
                  <a:pt x="370225" y="247888"/>
                </a:cubicBezTo>
                <a:lnTo>
                  <a:pt x="366058" y="263485"/>
                </a:lnTo>
                <a:cubicBezTo>
                  <a:pt x="364093" y="270689"/>
                  <a:pt x="357366" y="275570"/>
                  <a:pt x="349865" y="275094"/>
                </a:cubicBezTo>
                <a:lnTo>
                  <a:pt x="324862" y="273487"/>
                </a:lnTo>
                <a:cubicBezTo>
                  <a:pt x="321112" y="278309"/>
                  <a:pt x="316766" y="282773"/>
                  <a:pt x="311825" y="286583"/>
                </a:cubicBezTo>
                <a:lnTo>
                  <a:pt x="313432" y="311527"/>
                </a:lnTo>
                <a:cubicBezTo>
                  <a:pt x="313908" y="319028"/>
                  <a:pt x="309027" y="325815"/>
                  <a:pt x="301823" y="327720"/>
                </a:cubicBezTo>
                <a:lnTo>
                  <a:pt x="286226" y="331887"/>
                </a:lnTo>
                <a:cubicBezTo>
                  <a:pt x="278963" y="333851"/>
                  <a:pt x="271403" y="330398"/>
                  <a:pt x="268069" y="323671"/>
                </a:cubicBezTo>
                <a:lnTo>
                  <a:pt x="256996" y="301288"/>
                </a:lnTo>
                <a:cubicBezTo>
                  <a:pt x="250865" y="300454"/>
                  <a:pt x="244852" y="298787"/>
                  <a:pt x="239197" y="296466"/>
                </a:cubicBezTo>
                <a:lnTo>
                  <a:pt x="218361" y="310336"/>
                </a:lnTo>
                <a:cubicBezTo>
                  <a:pt x="212110" y="314504"/>
                  <a:pt x="203835" y="313670"/>
                  <a:pt x="198537" y="308372"/>
                </a:cubicBezTo>
                <a:lnTo>
                  <a:pt x="187107" y="296942"/>
                </a:lnTo>
                <a:cubicBezTo>
                  <a:pt x="181808" y="291644"/>
                  <a:pt x="180975" y="283369"/>
                  <a:pt x="185142" y="277118"/>
                </a:cubicBezTo>
                <a:lnTo>
                  <a:pt x="199013" y="256282"/>
                </a:lnTo>
                <a:cubicBezTo>
                  <a:pt x="197882" y="253484"/>
                  <a:pt x="196870" y="250567"/>
                  <a:pt x="196036" y="247531"/>
                </a:cubicBezTo>
                <a:cubicBezTo>
                  <a:pt x="195203" y="244495"/>
                  <a:pt x="194667" y="241459"/>
                  <a:pt x="194250" y="238482"/>
                </a:cubicBezTo>
                <a:lnTo>
                  <a:pt x="171807" y="227409"/>
                </a:lnTo>
                <a:cubicBezTo>
                  <a:pt x="165080" y="224076"/>
                  <a:pt x="161687" y="216456"/>
                  <a:pt x="163592" y="209252"/>
                </a:cubicBezTo>
                <a:lnTo>
                  <a:pt x="167759" y="193655"/>
                </a:lnTo>
                <a:cubicBezTo>
                  <a:pt x="169724" y="186452"/>
                  <a:pt x="176451" y="181570"/>
                  <a:pt x="183952" y="182047"/>
                </a:cubicBezTo>
                <a:lnTo>
                  <a:pt x="208895" y="183654"/>
                </a:lnTo>
                <a:cubicBezTo>
                  <a:pt x="212646" y="178832"/>
                  <a:pt x="216991" y="174367"/>
                  <a:pt x="221932" y="170557"/>
                </a:cubicBezTo>
                <a:lnTo>
                  <a:pt x="220325" y="145673"/>
                </a:lnTo>
                <a:cubicBezTo>
                  <a:pt x="219849" y="138172"/>
                  <a:pt x="224730" y="131385"/>
                  <a:pt x="231934" y="129480"/>
                </a:cubicBezTo>
                <a:lnTo>
                  <a:pt x="247531" y="125313"/>
                </a:lnTo>
                <a:close/>
                <a:moveTo>
                  <a:pt x="266938" y="202406"/>
                </a:moveTo>
                <a:cubicBezTo>
                  <a:pt x="252481" y="202423"/>
                  <a:pt x="240758" y="214173"/>
                  <a:pt x="240774" y="228630"/>
                </a:cubicBezTo>
                <a:cubicBezTo>
                  <a:pt x="240791" y="243086"/>
                  <a:pt x="252541" y="254810"/>
                  <a:pt x="266998" y="254794"/>
                </a:cubicBezTo>
                <a:cubicBezTo>
                  <a:pt x="281454" y="254777"/>
                  <a:pt x="293178" y="243027"/>
                  <a:pt x="293162" y="228570"/>
                </a:cubicBezTo>
                <a:cubicBezTo>
                  <a:pt x="293145" y="214114"/>
                  <a:pt x="281395" y="202390"/>
                  <a:pt x="266938" y="202406"/>
                </a:cubicBezTo>
                <a:close/>
                <a:moveTo>
                  <a:pt x="133886" y="-27087"/>
                </a:moveTo>
                <a:lnTo>
                  <a:pt x="149483" y="-22920"/>
                </a:lnTo>
                <a:cubicBezTo>
                  <a:pt x="156686" y="-20955"/>
                  <a:pt x="161568" y="-14168"/>
                  <a:pt x="161092" y="-6727"/>
                </a:cubicBezTo>
                <a:lnTo>
                  <a:pt x="159484" y="18157"/>
                </a:lnTo>
                <a:cubicBezTo>
                  <a:pt x="164425" y="21967"/>
                  <a:pt x="168771" y="26372"/>
                  <a:pt x="172522" y="31254"/>
                </a:cubicBezTo>
                <a:lnTo>
                  <a:pt x="197525" y="29647"/>
                </a:lnTo>
                <a:cubicBezTo>
                  <a:pt x="204966" y="29170"/>
                  <a:pt x="211753" y="34052"/>
                  <a:pt x="213717" y="41255"/>
                </a:cubicBezTo>
                <a:lnTo>
                  <a:pt x="217884" y="56852"/>
                </a:lnTo>
                <a:cubicBezTo>
                  <a:pt x="219789" y="64056"/>
                  <a:pt x="216396" y="71676"/>
                  <a:pt x="209669" y="75009"/>
                </a:cubicBezTo>
                <a:lnTo>
                  <a:pt x="187226" y="86082"/>
                </a:lnTo>
                <a:cubicBezTo>
                  <a:pt x="186809" y="89118"/>
                  <a:pt x="186214" y="92154"/>
                  <a:pt x="185440" y="95131"/>
                </a:cubicBezTo>
                <a:cubicBezTo>
                  <a:pt x="184666" y="98108"/>
                  <a:pt x="183594" y="101084"/>
                  <a:pt x="182463" y="103882"/>
                </a:cubicBezTo>
                <a:lnTo>
                  <a:pt x="196334" y="124718"/>
                </a:lnTo>
                <a:cubicBezTo>
                  <a:pt x="200501" y="130969"/>
                  <a:pt x="199668" y="139244"/>
                  <a:pt x="194370" y="144542"/>
                </a:cubicBezTo>
                <a:lnTo>
                  <a:pt x="182940" y="155972"/>
                </a:lnTo>
                <a:cubicBezTo>
                  <a:pt x="177641" y="161270"/>
                  <a:pt x="169366" y="162104"/>
                  <a:pt x="163116" y="157936"/>
                </a:cubicBezTo>
                <a:lnTo>
                  <a:pt x="142280" y="144066"/>
                </a:lnTo>
                <a:cubicBezTo>
                  <a:pt x="136624" y="146387"/>
                  <a:pt x="130612" y="148054"/>
                  <a:pt x="124480" y="148888"/>
                </a:cubicBezTo>
                <a:lnTo>
                  <a:pt x="113407" y="171271"/>
                </a:lnTo>
                <a:cubicBezTo>
                  <a:pt x="110073" y="177998"/>
                  <a:pt x="102453" y="181392"/>
                  <a:pt x="95250" y="179487"/>
                </a:cubicBezTo>
                <a:lnTo>
                  <a:pt x="79653" y="175320"/>
                </a:lnTo>
                <a:cubicBezTo>
                  <a:pt x="72390" y="173355"/>
                  <a:pt x="67568" y="166568"/>
                  <a:pt x="68044" y="159127"/>
                </a:cubicBezTo>
                <a:lnTo>
                  <a:pt x="69652" y="134183"/>
                </a:lnTo>
                <a:cubicBezTo>
                  <a:pt x="64710" y="130373"/>
                  <a:pt x="60365" y="125968"/>
                  <a:pt x="56614" y="121087"/>
                </a:cubicBezTo>
                <a:lnTo>
                  <a:pt x="31611" y="122694"/>
                </a:lnTo>
                <a:cubicBezTo>
                  <a:pt x="24170" y="123170"/>
                  <a:pt x="17383" y="118289"/>
                  <a:pt x="15419" y="111085"/>
                </a:cubicBezTo>
                <a:lnTo>
                  <a:pt x="11251" y="95488"/>
                </a:lnTo>
                <a:cubicBezTo>
                  <a:pt x="9346" y="88285"/>
                  <a:pt x="12740" y="80665"/>
                  <a:pt x="19467" y="77331"/>
                </a:cubicBezTo>
                <a:lnTo>
                  <a:pt x="41910" y="66258"/>
                </a:lnTo>
                <a:cubicBezTo>
                  <a:pt x="42327" y="63222"/>
                  <a:pt x="42922" y="60246"/>
                  <a:pt x="43696" y="57210"/>
                </a:cubicBezTo>
                <a:cubicBezTo>
                  <a:pt x="44529" y="54173"/>
                  <a:pt x="45482" y="51256"/>
                  <a:pt x="46673" y="48458"/>
                </a:cubicBezTo>
                <a:lnTo>
                  <a:pt x="32802" y="27682"/>
                </a:lnTo>
                <a:cubicBezTo>
                  <a:pt x="28635" y="21431"/>
                  <a:pt x="29468" y="13156"/>
                  <a:pt x="34766" y="7858"/>
                </a:cubicBezTo>
                <a:lnTo>
                  <a:pt x="46196" y="-3572"/>
                </a:lnTo>
                <a:cubicBezTo>
                  <a:pt x="51495" y="-8870"/>
                  <a:pt x="59769" y="-9704"/>
                  <a:pt x="66020" y="-5536"/>
                </a:cubicBezTo>
                <a:lnTo>
                  <a:pt x="86856" y="8334"/>
                </a:lnTo>
                <a:cubicBezTo>
                  <a:pt x="92512" y="6013"/>
                  <a:pt x="98524" y="4346"/>
                  <a:pt x="104656" y="3512"/>
                </a:cubicBezTo>
                <a:lnTo>
                  <a:pt x="115729" y="-18871"/>
                </a:lnTo>
                <a:cubicBezTo>
                  <a:pt x="119062" y="-25598"/>
                  <a:pt x="126623" y="-28992"/>
                  <a:pt x="133886" y="-27087"/>
                </a:cubicBezTo>
                <a:close/>
                <a:moveTo>
                  <a:pt x="114538" y="50006"/>
                </a:moveTo>
                <a:cubicBezTo>
                  <a:pt x="100081" y="50006"/>
                  <a:pt x="88344" y="61743"/>
                  <a:pt x="88344" y="76200"/>
                </a:cubicBezTo>
                <a:cubicBezTo>
                  <a:pt x="88344" y="90657"/>
                  <a:pt x="100081" y="102394"/>
                  <a:pt x="114538" y="102394"/>
                </a:cubicBezTo>
                <a:cubicBezTo>
                  <a:pt x="128995" y="102394"/>
                  <a:pt x="140732" y="90657"/>
                  <a:pt x="140732" y="76200"/>
                </a:cubicBezTo>
                <a:cubicBezTo>
                  <a:pt x="140732" y="61743"/>
                  <a:pt x="128995" y="50006"/>
                  <a:pt x="114538" y="50006"/>
                </a:cubicBez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9" name="Text 5"/>
          <p:cNvSpPr/>
          <p:nvPr/>
        </p:nvSpPr>
        <p:spPr>
          <a:xfrm>
            <a:off x="-254000" y="3327400"/>
            <a:ext cx="57785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8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آموزش‌های فنی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254000" y="3683000"/>
            <a:ext cx="52705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شبیه‌سازی خطوط تولید و کار با دستگاه‌های پیچیده بدون نیاز به تجهیزات واقعی و خطر.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5513520" y="4445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38100" y="57150"/>
                </a:moveTo>
                <a:cubicBezTo>
                  <a:pt x="38100" y="36135"/>
                  <a:pt x="55185" y="19050"/>
                  <a:pt x="76200" y="19050"/>
                </a:cubicBezTo>
                <a:lnTo>
                  <a:pt x="304800" y="19050"/>
                </a:lnTo>
                <a:cubicBezTo>
                  <a:pt x="325815" y="19050"/>
                  <a:pt x="342900" y="36135"/>
                  <a:pt x="342900" y="57150"/>
                </a:cubicBezTo>
                <a:lnTo>
                  <a:pt x="342900" y="200025"/>
                </a:lnTo>
                <a:lnTo>
                  <a:pt x="304800" y="200025"/>
                </a:lnTo>
                <a:lnTo>
                  <a:pt x="304800" y="57150"/>
                </a:lnTo>
                <a:lnTo>
                  <a:pt x="76200" y="57150"/>
                </a:lnTo>
                <a:lnTo>
                  <a:pt x="76200" y="200025"/>
                </a:lnTo>
                <a:lnTo>
                  <a:pt x="38100" y="200025"/>
                </a:lnTo>
                <a:lnTo>
                  <a:pt x="38100" y="57150"/>
                </a:lnTo>
                <a:close/>
                <a:moveTo>
                  <a:pt x="0" y="240030"/>
                </a:moveTo>
                <a:cubicBezTo>
                  <a:pt x="0" y="233720"/>
                  <a:pt x="5120" y="228600"/>
                  <a:pt x="11430" y="228600"/>
                </a:cubicBezTo>
                <a:lnTo>
                  <a:pt x="369570" y="228600"/>
                </a:lnTo>
                <a:cubicBezTo>
                  <a:pt x="375880" y="228600"/>
                  <a:pt x="381000" y="233720"/>
                  <a:pt x="381000" y="240030"/>
                </a:cubicBezTo>
                <a:cubicBezTo>
                  <a:pt x="381000" y="265271"/>
                  <a:pt x="360521" y="285750"/>
                  <a:pt x="335280" y="285750"/>
                </a:cubicBezTo>
                <a:lnTo>
                  <a:pt x="45720" y="285750"/>
                </a:lnTo>
                <a:cubicBezTo>
                  <a:pt x="20479" y="285750"/>
                  <a:pt x="0" y="265271"/>
                  <a:pt x="0" y="240030"/>
                </a:cubicBezTo>
                <a:close/>
                <a:moveTo>
                  <a:pt x="167283" y="124420"/>
                </a:moveTo>
                <a:lnTo>
                  <a:pt x="148828" y="142875"/>
                </a:lnTo>
                <a:lnTo>
                  <a:pt x="167283" y="161330"/>
                </a:lnTo>
                <a:cubicBezTo>
                  <a:pt x="172879" y="166926"/>
                  <a:pt x="172879" y="175974"/>
                  <a:pt x="167283" y="181511"/>
                </a:cubicBezTo>
                <a:cubicBezTo>
                  <a:pt x="161687" y="187047"/>
                  <a:pt x="152638" y="187107"/>
                  <a:pt x="147102" y="181511"/>
                </a:cubicBezTo>
                <a:lnTo>
                  <a:pt x="118527" y="152936"/>
                </a:lnTo>
                <a:cubicBezTo>
                  <a:pt x="112931" y="147340"/>
                  <a:pt x="112931" y="138291"/>
                  <a:pt x="118527" y="132755"/>
                </a:cubicBezTo>
                <a:lnTo>
                  <a:pt x="147102" y="104180"/>
                </a:lnTo>
                <a:cubicBezTo>
                  <a:pt x="152698" y="98584"/>
                  <a:pt x="161746" y="98584"/>
                  <a:pt x="167283" y="104180"/>
                </a:cubicBezTo>
                <a:cubicBezTo>
                  <a:pt x="172819" y="109776"/>
                  <a:pt x="172879" y="118824"/>
                  <a:pt x="167283" y="124361"/>
                </a:cubicBezTo>
                <a:close/>
                <a:moveTo>
                  <a:pt x="233958" y="104180"/>
                </a:moveTo>
                <a:lnTo>
                  <a:pt x="262533" y="132755"/>
                </a:lnTo>
                <a:cubicBezTo>
                  <a:pt x="268129" y="138351"/>
                  <a:pt x="268129" y="147399"/>
                  <a:pt x="262533" y="152936"/>
                </a:cubicBezTo>
                <a:lnTo>
                  <a:pt x="233958" y="181511"/>
                </a:lnTo>
                <a:cubicBezTo>
                  <a:pt x="228362" y="187107"/>
                  <a:pt x="219313" y="187107"/>
                  <a:pt x="213777" y="181511"/>
                </a:cubicBezTo>
                <a:cubicBezTo>
                  <a:pt x="208240" y="175915"/>
                  <a:pt x="208181" y="166866"/>
                  <a:pt x="213777" y="161330"/>
                </a:cubicBezTo>
                <a:lnTo>
                  <a:pt x="232231" y="142875"/>
                </a:lnTo>
                <a:lnTo>
                  <a:pt x="213777" y="124420"/>
                </a:lnTo>
                <a:cubicBezTo>
                  <a:pt x="208181" y="118824"/>
                  <a:pt x="208181" y="109776"/>
                  <a:pt x="213777" y="104239"/>
                </a:cubicBezTo>
                <a:cubicBezTo>
                  <a:pt x="219373" y="98703"/>
                  <a:pt x="228421" y="98643"/>
                  <a:pt x="233958" y="104239"/>
                </a:cubicBezTo>
                <a:close/>
              </a:path>
            </a:pathLst>
          </a:custGeom>
          <a:solidFill>
            <a:srgbClr val="FFD700"/>
          </a:solidFill>
          <a:ln/>
        </p:spPr>
      </p:sp>
      <p:sp>
        <p:nvSpPr>
          <p:cNvPr id="12" name="Text 8"/>
          <p:cNvSpPr/>
          <p:nvPr/>
        </p:nvSpPr>
        <p:spPr>
          <a:xfrm>
            <a:off x="-254000" y="4394200"/>
            <a:ext cx="57150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8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توسعه نرم‌افزار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254000" y="4749800"/>
            <a:ext cx="5207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طراحی اپلیکیشن‌های AR برای سوار کردن اطلاعات دیجیتال بر دنیای واقعی.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36404" y="839912"/>
            <a:ext cx="563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 rtl="1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کاربرد VR و AR در آموزش پزشکی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6096000" y="2717800"/>
            <a:ext cx="5638800" cy="1168400"/>
          </a:xfrm>
          <a:custGeom>
            <a:avLst/>
            <a:gdLst/>
            <a:ahLst/>
            <a:cxnLst/>
            <a:rect l="l" t="t" r="r" b="b"/>
            <a:pathLst>
              <a:path w="5638800" h="1168400">
                <a:moveTo>
                  <a:pt x="101604" y="0"/>
                </a:moveTo>
                <a:lnTo>
                  <a:pt x="5537196" y="0"/>
                </a:lnTo>
                <a:cubicBezTo>
                  <a:pt x="5593310" y="0"/>
                  <a:pt x="5638800" y="45490"/>
                  <a:pt x="5638800" y="101604"/>
                </a:cubicBezTo>
                <a:lnTo>
                  <a:pt x="5638800" y="1066796"/>
                </a:lnTo>
                <a:cubicBezTo>
                  <a:pt x="5638800" y="1122910"/>
                  <a:pt x="5593310" y="1168400"/>
                  <a:pt x="5537196" y="1168400"/>
                </a:cubicBezTo>
                <a:lnTo>
                  <a:pt x="101604" y="1168400"/>
                </a:lnTo>
                <a:cubicBezTo>
                  <a:pt x="45490" y="1168400"/>
                  <a:pt x="0" y="1122910"/>
                  <a:pt x="0" y="1066796"/>
                </a:cubicBezTo>
                <a:lnTo>
                  <a:pt x="0" y="101604"/>
                </a:lnTo>
                <a:cubicBezTo>
                  <a:pt x="0" y="45527"/>
                  <a:pt x="45527" y="0"/>
                  <a:pt x="101604" y="0"/>
                </a:cubicBezTo>
                <a:close/>
              </a:path>
            </a:pathLst>
          </a:custGeom>
          <a:solidFill>
            <a:srgbClr val="4A90E2">
              <a:alpha val="10196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248400" y="2870200"/>
            <a:ext cx="53340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 rtl="1">
              <a:lnSpc>
                <a:spcPct val="130000"/>
              </a:lnSpc>
              <a:buNone/>
            </a:pPr>
            <a:r>
              <a:rPr lang="en-US" sz="18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شبیه‌سازی جراحی با VR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248400" y="3225800"/>
            <a:ext cx="5334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امکان تمرین عمل‌های جراحی پیچیده بدون نیاز به جسد یا بیمار واقعی، کاهش ریسک و افزایش مهارت.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096000" y="4089400"/>
            <a:ext cx="5638800" cy="1168400"/>
          </a:xfrm>
          <a:custGeom>
            <a:avLst/>
            <a:gdLst/>
            <a:ahLst/>
            <a:cxnLst/>
            <a:rect l="l" t="t" r="r" b="b"/>
            <a:pathLst>
              <a:path w="5638800" h="1168400">
                <a:moveTo>
                  <a:pt x="101604" y="0"/>
                </a:moveTo>
                <a:lnTo>
                  <a:pt x="5537196" y="0"/>
                </a:lnTo>
                <a:cubicBezTo>
                  <a:pt x="5593310" y="0"/>
                  <a:pt x="5638800" y="45490"/>
                  <a:pt x="5638800" y="101604"/>
                </a:cubicBezTo>
                <a:lnTo>
                  <a:pt x="5638800" y="1066796"/>
                </a:lnTo>
                <a:cubicBezTo>
                  <a:pt x="5638800" y="1122910"/>
                  <a:pt x="5593310" y="1168400"/>
                  <a:pt x="5537196" y="1168400"/>
                </a:cubicBezTo>
                <a:lnTo>
                  <a:pt x="101604" y="1168400"/>
                </a:lnTo>
                <a:cubicBezTo>
                  <a:pt x="45490" y="1168400"/>
                  <a:pt x="0" y="1122910"/>
                  <a:pt x="0" y="1066796"/>
                </a:cubicBezTo>
                <a:lnTo>
                  <a:pt x="0" y="101604"/>
                </a:lnTo>
                <a:cubicBezTo>
                  <a:pt x="0" y="45527"/>
                  <a:pt x="45527" y="0"/>
                  <a:pt x="101604" y="0"/>
                </a:cubicBezTo>
                <a:close/>
              </a:path>
            </a:pathLst>
          </a:custGeom>
          <a:solidFill>
            <a:srgbClr val="6EC6C6">
              <a:alpha val="10196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6248400" y="4241800"/>
            <a:ext cx="53340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 rtl="1">
              <a:lnSpc>
                <a:spcPct val="130000"/>
              </a:lnSpc>
              <a:buNone/>
            </a:pPr>
            <a:r>
              <a:rPr lang="en-US" sz="1800" dirty="0">
                <a:solidFill>
                  <a:srgbClr val="6EC6C6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آناتومی مجازی با AR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6248400" y="4597400"/>
            <a:ext cx="5334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استفاده از عینک‌های هوشمند برای دیدن اجزای داخلی بدن به‌صورت لایه‌لایه روی بدن واقعی.</a:t>
            </a:r>
            <a:endParaRPr lang="en-US" sz="1600" dirty="0"/>
          </a:p>
        </p:txBody>
      </p:sp>
      <p:pic>
        <p:nvPicPr>
          <p:cNvPr id="10" name="Image 1" descr="https://kimi-web-img.moonshot.cn/img/ccmtv.oss-cn-shanghai.aliyuncs.com/13ead3bbd6e241032e8c39a371829443257789e0.jpg"/>
          <p:cNvPicPr>
            <a:picLocks noChangeAspect="1"/>
          </p:cNvPicPr>
          <p:nvPr/>
        </p:nvPicPr>
        <p:blipFill>
          <a:blip r:embed="rId3"/>
          <a:srcRect l="16750" r="16750"/>
          <a:stretch/>
        </p:blipFill>
        <p:spPr>
          <a:xfrm>
            <a:off x="457200" y="457200"/>
            <a:ext cx="5435600" cy="5943600"/>
          </a:xfrm>
          <a:prstGeom prst="roundRect">
            <a:avLst>
              <a:gd name="adj" fmla="val 2804"/>
            </a:avLst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0" y="1147566"/>
            <a:ext cx="1168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کاربرد VR و AR در آموزش عمومی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6197600" y="2641600"/>
            <a:ext cx="5740400" cy="2336800"/>
          </a:xfrm>
          <a:custGeom>
            <a:avLst/>
            <a:gdLst/>
            <a:ahLst/>
            <a:cxnLst/>
            <a:rect l="l" t="t" r="r" b="b"/>
            <a:pathLst>
              <a:path w="5740400" h="2336800">
                <a:moveTo>
                  <a:pt x="101604" y="0"/>
                </a:moveTo>
                <a:lnTo>
                  <a:pt x="5638796" y="0"/>
                </a:lnTo>
                <a:cubicBezTo>
                  <a:pt x="5694910" y="0"/>
                  <a:pt x="5740400" y="45490"/>
                  <a:pt x="5740400" y="101604"/>
                </a:cubicBezTo>
                <a:lnTo>
                  <a:pt x="5740400" y="2235196"/>
                </a:lnTo>
                <a:cubicBezTo>
                  <a:pt x="5740400" y="2291310"/>
                  <a:pt x="5694910" y="2336800"/>
                  <a:pt x="5638796" y="2336800"/>
                </a:cubicBezTo>
                <a:lnTo>
                  <a:pt x="101604" y="2336800"/>
                </a:lnTo>
                <a:cubicBezTo>
                  <a:pt x="45490" y="2336800"/>
                  <a:pt x="0" y="2291310"/>
                  <a:pt x="0" y="2235196"/>
                </a:cubicBezTo>
                <a:lnTo>
                  <a:pt x="0" y="101604"/>
                </a:lnTo>
                <a:cubicBezTo>
                  <a:pt x="0" y="45527"/>
                  <a:pt x="45527" y="0"/>
                  <a:pt x="101604" y="0"/>
                </a:cubicBezTo>
                <a:close/>
              </a:path>
            </a:pathLst>
          </a:custGeom>
          <a:solidFill>
            <a:srgbClr val="4A90E2">
              <a:alpha val="10196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8661400" y="28448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06400" y="0"/>
                </a:lnTo>
                <a:cubicBezTo>
                  <a:pt x="630698" y="0"/>
                  <a:pt x="812800" y="182102"/>
                  <a:pt x="812800" y="406400"/>
                </a:cubicBezTo>
                <a:lnTo>
                  <a:pt x="812800" y="406400"/>
                </a:lnTo>
                <a:cubicBezTo>
                  <a:pt x="812800" y="630698"/>
                  <a:pt x="630698" y="812800"/>
                  <a:pt x="406400" y="812800"/>
                </a:cubicBezTo>
                <a:lnTo>
                  <a:pt x="406400" y="812800"/>
                </a:lnTo>
                <a:cubicBezTo>
                  <a:pt x="182102" y="812800"/>
                  <a:pt x="0" y="630698"/>
                  <a:pt x="0" y="406400"/>
                </a:cubicBezTo>
                <a:lnTo>
                  <a:pt x="0" y="406400"/>
                </a:lnTo>
                <a:cubicBezTo>
                  <a:pt x="0" y="182102"/>
                  <a:pt x="182102" y="0"/>
                  <a:pt x="406400" y="0"/>
                </a:cubicBezTo>
                <a:close/>
              </a:path>
            </a:pathLst>
          </a:custGeom>
          <a:solidFill>
            <a:srgbClr val="4A90E2"/>
          </a:solidFill>
          <a:ln/>
        </p:spPr>
      </p:sp>
      <p:sp>
        <p:nvSpPr>
          <p:cNvPr id="6" name="Shape 3"/>
          <p:cNvSpPr/>
          <p:nvPr/>
        </p:nvSpPr>
        <p:spPr>
          <a:xfrm>
            <a:off x="8856663" y="3060700"/>
            <a:ext cx="428625" cy="381000"/>
          </a:xfrm>
          <a:custGeom>
            <a:avLst/>
            <a:gdLst/>
            <a:ahLst/>
            <a:cxnLst/>
            <a:rect l="l" t="t" r="r" b="b"/>
            <a:pathLst>
              <a:path w="428625" h="381000">
                <a:moveTo>
                  <a:pt x="381000" y="71438"/>
                </a:moveTo>
                <a:lnTo>
                  <a:pt x="47625" y="71438"/>
                </a:lnTo>
                <a:cubicBezTo>
                  <a:pt x="21357" y="71438"/>
                  <a:pt x="0" y="92794"/>
                  <a:pt x="0" y="119063"/>
                </a:cubicBezTo>
                <a:lnTo>
                  <a:pt x="0" y="261938"/>
                </a:lnTo>
                <a:cubicBezTo>
                  <a:pt x="0" y="288206"/>
                  <a:pt x="21357" y="309563"/>
                  <a:pt x="47625" y="309563"/>
                </a:cubicBezTo>
                <a:lnTo>
                  <a:pt x="135062" y="309563"/>
                </a:lnTo>
                <a:cubicBezTo>
                  <a:pt x="147712" y="309563"/>
                  <a:pt x="159841" y="304577"/>
                  <a:pt x="168771" y="295647"/>
                </a:cubicBezTo>
                <a:lnTo>
                  <a:pt x="193997" y="270421"/>
                </a:lnTo>
                <a:cubicBezTo>
                  <a:pt x="199355" y="265063"/>
                  <a:pt x="206722" y="262012"/>
                  <a:pt x="214313" y="262012"/>
                </a:cubicBezTo>
                <a:cubicBezTo>
                  <a:pt x="221903" y="262012"/>
                  <a:pt x="229270" y="265063"/>
                  <a:pt x="234628" y="270421"/>
                </a:cubicBezTo>
                <a:lnTo>
                  <a:pt x="259854" y="295647"/>
                </a:lnTo>
                <a:cubicBezTo>
                  <a:pt x="268784" y="304577"/>
                  <a:pt x="280913" y="309563"/>
                  <a:pt x="293563" y="309563"/>
                </a:cubicBezTo>
                <a:lnTo>
                  <a:pt x="381000" y="309563"/>
                </a:lnTo>
                <a:cubicBezTo>
                  <a:pt x="407268" y="309563"/>
                  <a:pt x="428625" y="288206"/>
                  <a:pt x="428625" y="261938"/>
                </a:cubicBezTo>
                <a:lnTo>
                  <a:pt x="428625" y="119063"/>
                </a:lnTo>
                <a:cubicBezTo>
                  <a:pt x="428625" y="92794"/>
                  <a:pt x="407268" y="71438"/>
                  <a:pt x="381000" y="71438"/>
                </a:cubicBezTo>
                <a:close/>
                <a:moveTo>
                  <a:pt x="59531" y="178594"/>
                </a:moveTo>
                <a:cubicBezTo>
                  <a:pt x="59531" y="152309"/>
                  <a:pt x="80871" y="130969"/>
                  <a:pt x="107156" y="130969"/>
                </a:cubicBezTo>
                <a:cubicBezTo>
                  <a:pt x="133441" y="130969"/>
                  <a:pt x="154781" y="152309"/>
                  <a:pt x="154781" y="178594"/>
                </a:cubicBezTo>
                <a:cubicBezTo>
                  <a:pt x="154781" y="204879"/>
                  <a:pt x="133441" y="226219"/>
                  <a:pt x="107156" y="226219"/>
                </a:cubicBezTo>
                <a:cubicBezTo>
                  <a:pt x="80871" y="226219"/>
                  <a:pt x="59531" y="204879"/>
                  <a:pt x="59531" y="178594"/>
                </a:cubicBezTo>
                <a:close/>
                <a:moveTo>
                  <a:pt x="321469" y="130969"/>
                </a:moveTo>
                <a:cubicBezTo>
                  <a:pt x="347754" y="130969"/>
                  <a:pt x="369094" y="152309"/>
                  <a:pt x="369094" y="178594"/>
                </a:cubicBezTo>
                <a:cubicBezTo>
                  <a:pt x="369094" y="204879"/>
                  <a:pt x="347754" y="226219"/>
                  <a:pt x="321469" y="226219"/>
                </a:cubicBezTo>
                <a:cubicBezTo>
                  <a:pt x="295184" y="226219"/>
                  <a:pt x="273844" y="204879"/>
                  <a:pt x="273844" y="178594"/>
                </a:cubicBezTo>
                <a:cubicBezTo>
                  <a:pt x="273844" y="152309"/>
                  <a:pt x="295184" y="130969"/>
                  <a:pt x="321469" y="13096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4"/>
          <p:cNvSpPr/>
          <p:nvPr/>
        </p:nvSpPr>
        <p:spPr>
          <a:xfrm>
            <a:off x="8343106" y="3810000"/>
            <a:ext cx="1447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lnSpc>
                <a:spcPct val="130000"/>
              </a:lnSpc>
              <a:buNone/>
            </a:pPr>
            <a:r>
              <a:rPr lang="en-US" sz="18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یادگیری با VR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400800" y="4267200"/>
            <a:ext cx="5334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کلاس‌های مجازی با تجربه حضور در </a:t>
            </a:r>
            <a:r>
              <a:rPr lang="en-US" sz="1400" dirty="0">
                <a:solidFill>
                  <a:srgbClr val="333333"/>
                </a:solidFill>
                <a:highlight>
                  <a:srgbClr val="FFD700">
                    <a:alpha val="30196"/>
                  </a:srgbClr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موزه‌ها، آزمایشگاه‌ها یا سیارات دیگر </a:t>
            </a: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برای یادگیری مفاهیم پیچیده.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254000" y="2641600"/>
            <a:ext cx="5740400" cy="2336800"/>
          </a:xfrm>
          <a:custGeom>
            <a:avLst/>
            <a:gdLst/>
            <a:ahLst/>
            <a:cxnLst/>
            <a:rect l="l" t="t" r="r" b="b"/>
            <a:pathLst>
              <a:path w="5740400" h="2336800">
                <a:moveTo>
                  <a:pt x="101604" y="0"/>
                </a:moveTo>
                <a:lnTo>
                  <a:pt x="5638796" y="0"/>
                </a:lnTo>
                <a:cubicBezTo>
                  <a:pt x="5694910" y="0"/>
                  <a:pt x="5740400" y="45490"/>
                  <a:pt x="5740400" y="101604"/>
                </a:cubicBezTo>
                <a:lnTo>
                  <a:pt x="5740400" y="2235196"/>
                </a:lnTo>
                <a:cubicBezTo>
                  <a:pt x="5740400" y="2291310"/>
                  <a:pt x="5694910" y="2336800"/>
                  <a:pt x="5638796" y="2336800"/>
                </a:cubicBezTo>
                <a:lnTo>
                  <a:pt x="101604" y="2336800"/>
                </a:lnTo>
                <a:cubicBezTo>
                  <a:pt x="45490" y="2336800"/>
                  <a:pt x="0" y="2291310"/>
                  <a:pt x="0" y="2235196"/>
                </a:cubicBezTo>
                <a:lnTo>
                  <a:pt x="0" y="101604"/>
                </a:lnTo>
                <a:cubicBezTo>
                  <a:pt x="0" y="45527"/>
                  <a:pt x="45527" y="0"/>
                  <a:pt x="101604" y="0"/>
                </a:cubicBezTo>
                <a:close/>
              </a:path>
            </a:pathLst>
          </a:custGeom>
          <a:solidFill>
            <a:srgbClr val="6EC6C6">
              <a:alpha val="10196"/>
            </a:srgbClr>
          </a:solidFill>
          <a:ln/>
        </p:spPr>
      </p:sp>
      <p:sp>
        <p:nvSpPr>
          <p:cNvPr id="10" name="Shape 7"/>
          <p:cNvSpPr/>
          <p:nvPr/>
        </p:nvSpPr>
        <p:spPr>
          <a:xfrm>
            <a:off x="2717800" y="28448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06400" y="0"/>
                </a:lnTo>
                <a:cubicBezTo>
                  <a:pt x="630698" y="0"/>
                  <a:pt x="812800" y="182102"/>
                  <a:pt x="812800" y="406400"/>
                </a:cubicBezTo>
                <a:lnTo>
                  <a:pt x="812800" y="406400"/>
                </a:lnTo>
                <a:cubicBezTo>
                  <a:pt x="812800" y="630698"/>
                  <a:pt x="630698" y="812800"/>
                  <a:pt x="406400" y="812800"/>
                </a:cubicBezTo>
                <a:lnTo>
                  <a:pt x="406400" y="812800"/>
                </a:lnTo>
                <a:cubicBezTo>
                  <a:pt x="182102" y="812800"/>
                  <a:pt x="0" y="630698"/>
                  <a:pt x="0" y="406400"/>
                </a:cubicBezTo>
                <a:lnTo>
                  <a:pt x="0" y="406400"/>
                </a:lnTo>
                <a:cubicBezTo>
                  <a:pt x="0" y="182102"/>
                  <a:pt x="182102" y="0"/>
                  <a:pt x="406400" y="0"/>
                </a:cubicBezTo>
                <a:close/>
              </a:path>
            </a:pathLst>
          </a:custGeom>
          <a:solidFill>
            <a:srgbClr val="6EC6C6"/>
          </a:solidFill>
          <a:ln/>
        </p:spPr>
      </p:sp>
      <p:sp>
        <p:nvSpPr>
          <p:cNvPr id="11" name="Shape 8"/>
          <p:cNvSpPr/>
          <p:nvPr/>
        </p:nvSpPr>
        <p:spPr>
          <a:xfrm>
            <a:off x="2936875" y="30607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113109"/>
                </a:moveTo>
                <a:cubicBezTo>
                  <a:pt x="226642" y="113109"/>
                  <a:pt x="255984" y="83767"/>
                  <a:pt x="255984" y="47625"/>
                </a:cubicBezTo>
                <a:cubicBezTo>
                  <a:pt x="255984" y="11483"/>
                  <a:pt x="226642" y="-17859"/>
                  <a:pt x="190500" y="-17859"/>
                </a:cubicBezTo>
                <a:cubicBezTo>
                  <a:pt x="154358" y="-17859"/>
                  <a:pt x="125016" y="11483"/>
                  <a:pt x="125016" y="47625"/>
                </a:cubicBezTo>
                <a:cubicBezTo>
                  <a:pt x="125016" y="83767"/>
                  <a:pt x="154358" y="113109"/>
                  <a:pt x="190500" y="113109"/>
                </a:cubicBezTo>
                <a:close/>
                <a:moveTo>
                  <a:pt x="190500" y="335384"/>
                </a:moveTo>
                <a:lnTo>
                  <a:pt x="190500" y="224284"/>
                </a:lnTo>
                <a:cubicBezTo>
                  <a:pt x="202629" y="219224"/>
                  <a:pt x="214982" y="214089"/>
                  <a:pt x="227484" y="208880"/>
                </a:cubicBezTo>
                <a:cubicBezTo>
                  <a:pt x="256505" y="196825"/>
                  <a:pt x="287610" y="190574"/>
                  <a:pt x="319088" y="190574"/>
                </a:cubicBezTo>
                <a:lnTo>
                  <a:pt x="333375" y="190574"/>
                </a:lnTo>
                <a:lnTo>
                  <a:pt x="333375" y="309637"/>
                </a:lnTo>
                <a:lnTo>
                  <a:pt x="319088" y="309637"/>
                </a:lnTo>
                <a:cubicBezTo>
                  <a:pt x="275109" y="309637"/>
                  <a:pt x="231502" y="318343"/>
                  <a:pt x="190872" y="335310"/>
                </a:cubicBezTo>
                <a:lnTo>
                  <a:pt x="190500" y="335459"/>
                </a:lnTo>
                <a:close/>
                <a:moveTo>
                  <a:pt x="190500" y="172641"/>
                </a:moveTo>
                <a:lnTo>
                  <a:pt x="171822" y="164827"/>
                </a:lnTo>
                <a:cubicBezTo>
                  <a:pt x="136996" y="150316"/>
                  <a:pt x="99640" y="142875"/>
                  <a:pt x="61913" y="142875"/>
                </a:cubicBezTo>
                <a:lnTo>
                  <a:pt x="35719" y="142875"/>
                </a:lnTo>
                <a:cubicBezTo>
                  <a:pt x="15999" y="142875"/>
                  <a:pt x="0" y="158874"/>
                  <a:pt x="0" y="178594"/>
                </a:cubicBezTo>
                <a:lnTo>
                  <a:pt x="0" y="321469"/>
                </a:lnTo>
                <a:cubicBezTo>
                  <a:pt x="0" y="341188"/>
                  <a:pt x="15999" y="357188"/>
                  <a:pt x="35719" y="357188"/>
                </a:cubicBezTo>
                <a:lnTo>
                  <a:pt x="61913" y="357188"/>
                </a:lnTo>
                <a:cubicBezTo>
                  <a:pt x="99640" y="357188"/>
                  <a:pt x="136996" y="364629"/>
                  <a:pt x="171822" y="379140"/>
                </a:cubicBezTo>
                <a:lnTo>
                  <a:pt x="181347" y="383084"/>
                </a:lnTo>
                <a:cubicBezTo>
                  <a:pt x="187226" y="385539"/>
                  <a:pt x="193774" y="385539"/>
                  <a:pt x="199653" y="383084"/>
                </a:cubicBezTo>
                <a:lnTo>
                  <a:pt x="209178" y="379140"/>
                </a:lnTo>
                <a:cubicBezTo>
                  <a:pt x="244004" y="364629"/>
                  <a:pt x="281360" y="357187"/>
                  <a:pt x="319088" y="357187"/>
                </a:cubicBezTo>
                <a:lnTo>
                  <a:pt x="345281" y="357187"/>
                </a:lnTo>
                <a:cubicBezTo>
                  <a:pt x="365001" y="357187"/>
                  <a:pt x="381000" y="341188"/>
                  <a:pt x="381000" y="321469"/>
                </a:cubicBezTo>
                <a:lnTo>
                  <a:pt x="381000" y="178594"/>
                </a:lnTo>
                <a:cubicBezTo>
                  <a:pt x="381000" y="158874"/>
                  <a:pt x="365001" y="142875"/>
                  <a:pt x="345281" y="142875"/>
                </a:cubicBezTo>
                <a:lnTo>
                  <a:pt x="319088" y="142875"/>
                </a:lnTo>
                <a:cubicBezTo>
                  <a:pt x="281360" y="142875"/>
                  <a:pt x="244004" y="150316"/>
                  <a:pt x="209178" y="164827"/>
                </a:cubicBezTo>
                <a:lnTo>
                  <a:pt x="190500" y="172641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2" name="Text 9"/>
          <p:cNvSpPr/>
          <p:nvPr/>
        </p:nvSpPr>
        <p:spPr>
          <a:xfrm>
            <a:off x="2395273" y="3810000"/>
            <a:ext cx="14605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lnSpc>
                <a:spcPct val="130000"/>
              </a:lnSpc>
              <a:buNone/>
            </a:pPr>
            <a:r>
              <a:rPr lang="en-US" sz="1800" dirty="0">
                <a:solidFill>
                  <a:srgbClr val="6EC6C6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یادگیری با AR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457200" y="4267200"/>
            <a:ext cx="5334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افزودن محتوای دیجیتال به کتاب‌ها و اشیا برای </a:t>
            </a:r>
            <a:r>
              <a:rPr lang="en-US" sz="1400" dirty="0">
                <a:solidFill>
                  <a:srgbClr val="333333"/>
                </a:solidFill>
                <a:highlight>
                  <a:srgbClr val="FFD700">
                    <a:alpha val="30196"/>
                  </a:srgbClr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یادگیری مبتنی بر تجربه و اکتشاف </a:t>
            </a: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و درک عمیق‌تر مطالب.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https://kimi-web-img.moonshot.cn/img/thumbs.dreamstime.com/8da6cdf95c377b6c74f05bef18abe35be5163c65.jpg"/>
          <p:cNvPicPr>
            <a:picLocks noChangeAspect="1"/>
          </p:cNvPicPr>
          <p:nvPr/>
        </p:nvPicPr>
        <p:blipFill>
          <a:blip r:embed="rId3"/>
          <a:srcRect l="18706" r="18706"/>
          <a:stretch/>
        </p:blipFill>
        <p:spPr>
          <a:xfrm>
            <a:off x="6299200" y="457200"/>
            <a:ext cx="5435600" cy="5943600"/>
          </a:xfrm>
          <a:prstGeom prst="roundRect">
            <a:avLst>
              <a:gd name="adj" fmla="val 2804"/>
            </a:avLst>
          </a:prstGeom>
        </p:spPr>
      </p:pic>
      <p:sp>
        <p:nvSpPr>
          <p:cNvPr id="4" name="Text 0"/>
          <p:cNvSpPr/>
          <p:nvPr/>
        </p:nvSpPr>
        <p:spPr>
          <a:xfrm>
            <a:off x="146050" y="965200"/>
            <a:ext cx="563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 rtl="1">
              <a:lnSpc>
                <a:spcPct val="100000"/>
              </a:lnSpc>
              <a:buNone/>
            </a:pPr>
            <a:r>
              <a:rPr lang="en-US" sz="3000" dirty="0">
                <a:solidFill>
                  <a:srgbClr val="4A90E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کاربرد VR در درمان‌های روان‌پزشکی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254000" y="2844800"/>
            <a:ext cx="5638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VR با ایجاد محیط‌های کنترل‌شده و ایمن، روشی نوین برای درمان اختلالات روانی ارائه می‌دهد.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5695950" y="3695700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88900" y="177800"/>
                </a:moveTo>
                <a:cubicBezTo>
                  <a:pt x="137965" y="177800"/>
                  <a:pt x="177800" y="137965"/>
                  <a:pt x="177800" y="88900"/>
                </a:cubicBezTo>
                <a:cubicBezTo>
                  <a:pt x="177800" y="39835"/>
                  <a:pt x="137965" y="0"/>
                  <a:pt x="88900" y="0"/>
                </a:cubicBezTo>
                <a:cubicBezTo>
                  <a:pt x="39835" y="0"/>
                  <a:pt x="0" y="39835"/>
                  <a:pt x="0" y="88900"/>
                </a:cubicBezTo>
                <a:cubicBezTo>
                  <a:pt x="0" y="137965"/>
                  <a:pt x="39835" y="177800"/>
                  <a:pt x="88900" y="177800"/>
                </a:cubicBezTo>
                <a:close/>
                <a:moveTo>
                  <a:pt x="118209" y="73863"/>
                </a:moveTo>
                <a:lnTo>
                  <a:pt x="90428" y="118313"/>
                </a:lnTo>
                <a:cubicBezTo>
                  <a:pt x="88969" y="120640"/>
                  <a:pt x="86469" y="122099"/>
                  <a:pt x="83726" y="122238"/>
                </a:cubicBezTo>
                <a:cubicBezTo>
                  <a:pt x="80982" y="122376"/>
                  <a:pt x="78343" y="121126"/>
                  <a:pt x="76711" y="118904"/>
                </a:cubicBezTo>
                <a:lnTo>
                  <a:pt x="60042" y="96679"/>
                </a:lnTo>
                <a:cubicBezTo>
                  <a:pt x="57264" y="92998"/>
                  <a:pt x="58028" y="87789"/>
                  <a:pt x="61709" y="85011"/>
                </a:cubicBezTo>
                <a:cubicBezTo>
                  <a:pt x="65390" y="82233"/>
                  <a:pt x="70599" y="82996"/>
                  <a:pt x="73377" y="86678"/>
                </a:cubicBezTo>
                <a:lnTo>
                  <a:pt x="82753" y="99179"/>
                </a:lnTo>
                <a:lnTo>
                  <a:pt x="104076" y="65043"/>
                </a:lnTo>
                <a:cubicBezTo>
                  <a:pt x="106506" y="61153"/>
                  <a:pt x="111646" y="59938"/>
                  <a:pt x="115570" y="62404"/>
                </a:cubicBezTo>
                <a:cubicBezTo>
                  <a:pt x="119494" y="64869"/>
                  <a:pt x="120675" y="69974"/>
                  <a:pt x="118209" y="73898"/>
                </a:cubicBezTo>
                <a:close/>
              </a:path>
            </a:pathLst>
          </a:custGeom>
          <a:solidFill>
            <a:srgbClr val="6EC6C6"/>
          </a:solidFill>
          <a:ln/>
        </p:spPr>
      </p:sp>
      <p:sp>
        <p:nvSpPr>
          <p:cNvPr id="7" name="Text 3"/>
          <p:cNvSpPr/>
          <p:nvPr/>
        </p:nvSpPr>
        <p:spPr>
          <a:xfrm>
            <a:off x="482600" y="3657600"/>
            <a:ext cx="54102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درمان فوبیاها: مواجهه تدریجی با ترس‌ها.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5695950" y="4102100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88900" y="177800"/>
                </a:moveTo>
                <a:cubicBezTo>
                  <a:pt x="137965" y="177800"/>
                  <a:pt x="177800" y="137965"/>
                  <a:pt x="177800" y="88900"/>
                </a:cubicBezTo>
                <a:cubicBezTo>
                  <a:pt x="177800" y="39835"/>
                  <a:pt x="137965" y="0"/>
                  <a:pt x="88900" y="0"/>
                </a:cubicBezTo>
                <a:cubicBezTo>
                  <a:pt x="39835" y="0"/>
                  <a:pt x="0" y="39835"/>
                  <a:pt x="0" y="88900"/>
                </a:cubicBezTo>
                <a:cubicBezTo>
                  <a:pt x="0" y="137965"/>
                  <a:pt x="39835" y="177800"/>
                  <a:pt x="88900" y="177800"/>
                </a:cubicBezTo>
                <a:close/>
                <a:moveTo>
                  <a:pt x="118209" y="73863"/>
                </a:moveTo>
                <a:lnTo>
                  <a:pt x="90428" y="118313"/>
                </a:lnTo>
                <a:cubicBezTo>
                  <a:pt x="88969" y="120640"/>
                  <a:pt x="86469" y="122099"/>
                  <a:pt x="83726" y="122238"/>
                </a:cubicBezTo>
                <a:cubicBezTo>
                  <a:pt x="80982" y="122376"/>
                  <a:pt x="78343" y="121126"/>
                  <a:pt x="76711" y="118904"/>
                </a:cubicBezTo>
                <a:lnTo>
                  <a:pt x="60042" y="96679"/>
                </a:lnTo>
                <a:cubicBezTo>
                  <a:pt x="57264" y="92998"/>
                  <a:pt x="58028" y="87789"/>
                  <a:pt x="61709" y="85011"/>
                </a:cubicBezTo>
                <a:cubicBezTo>
                  <a:pt x="65390" y="82233"/>
                  <a:pt x="70599" y="82996"/>
                  <a:pt x="73377" y="86678"/>
                </a:cubicBezTo>
                <a:lnTo>
                  <a:pt x="82753" y="99179"/>
                </a:lnTo>
                <a:lnTo>
                  <a:pt x="104076" y="65043"/>
                </a:lnTo>
                <a:cubicBezTo>
                  <a:pt x="106506" y="61153"/>
                  <a:pt x="111646" y="59938"/>
                  <a:pt x="115570" y="62404"/>
                </a:cubicBezTo>
                <a:cubicBezTo>
                  <a:pt x="119494" y="64869"/>
                  <a:pt x="120675" y="69974"/>
                  <a:pt x="118209" y="73898"/>
                </a:cubicBezTo>
                <a:close/>
              </a:path>
            </a:pathLst>
          </a:custGeom>
          <a:solidFill>
            <a:srgbClr val="6EC6C6"/>
          </a:solidFill>
          <a:ln/>
        </p:spPr>
      </p:sp>
      <p:sp>
        <p:nvSpPr>
          <p:cNvPr id="9" name="Text 5"/>
          <p:cNvSpPr/>
          <p:nvPr/>
        </p:nvSpPr>
        <p:spPr>
          <a:xfrm>
            <a:off x="482600" y="4064000"/>
            <a:ext cx="54102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درمان PTSD: بازسازی شرایط بحرانی با حمایت درمانگر.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5695950" y="4508500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88900" y="177800"/>
                </a:moveTo>
                <a:cubicBezTo>
                  <a:pt x="137965" y="177800"/>
                  <a:pt x="177800" y="137965"/>
                  <a:pt x="177800" y="88900"/>
                </a:cubicBezTo>
                <a:cubicBezTo>
                  <a:pt x="177800" y="39835"/>
                  <a:pt x="137965" y="0"/>
                  <a:pt x="88900" y="0"/>
                </a:cubicBezTo>
                <a:cubicBezTo>
                  <a:pt x="39835" y="0"/>
                  <a:pt x="0" y="39835"/>
                  <a:pt x="0" y="88900"/>
                </a:cubicBezTo>
                <a:cubicBezTo>
                  <a:pt x="0" y="137965"/>
                  <a:pt x="39835" y="177800"/>
                  <a:pt x="88900" y="177800"/>
                </a:cubicBezTo>
                <a:close/>
                <a:moveTo>
                  <a:pt x="118209" y="73863"/>
                </a:moveTo>
                <a:lnTo>
                  <a:pt x="90428" y="118313"/>
                </a:lnTo>
                <a:cubicBezTo>
                  <a:pt x="88969" y="120640"/>
                  <a:pt x="86469" y="122099"/>
                  <a:pt x="83726" y="122238"/>
                </a:cubicBezTo>
                <a:cubicBezTo>
                  <a:pt x="80982" y="122376"/>
                  <a:pt x="78343" y="121126"/>
                  <a:pt x="76711" y="118904"/>
                </a:cubicBezTo>
                <a:lnTo>
                  <a:pt x="60042" y="96679"/>
                </a:lnTo>
                <a:cubicBezTo>
                  <a:pt x="57264" y="92998"/>
                  <a:pt x="58028" y="87789"/>
                  <a:pt x="61709" y="85011"/>
                </a:cubicBezTo>
                <a:cubicBezTo>
                  <a:pt x="65390" y="82233"/>
                  <a:pt x="70599" y="82996"/>
                  <a:pt x="73377" y="86678"/>
                </a:cubicBezTo>
                <a:lnTo>
                  <a:pt x="82753" y="99179"/>
                </a:lnTo>
                <a:lnTo>
                  <a:pt x="104076" y="65043"/>
                </a:lnTo>
                <a:cubicBezTo>
                  <a:pt x="106506" y="61153"/>
                  <a:pt x="111646" y="59938"/>
                  <a:pt x="115570" y="62404"/>
                </a:cubicBezTo>
                <a:cubicBezTo>
                  <a:pt x="119494" y="64869"/>
                  <a:pt x="120675" y="69974"/>
                  <a:pt x="118209" y="73898"/>
                </a:cubicBezTo>
                <a:close/>
              </a:path>
            </a:pathLst>
          </a:custGeom>
          <a:solidFill>
            <a:srgbClr val="6EC6C6"/>
          </a:solidFill>
          <a:ln/>
        </p:spPr>
      </p:sp>
      <p:sp>
        <p:nvSpPr>
          <p:cNvPr id="11" name="Text 7"/>
          <p:cNvSpPr/>
          <p:nvPr/>
        </p:nvSpPr>
        <p:spPr>
          <a:xfrm>
            <a:off x="482600" y="4470400"/>
            <a:ext cx="54102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درمان اضطراب و OCD: ارزیابی و آموزش استراتژی‌های مقابله‌ای.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5695950" y="4914900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88900" y="177800"/>
                </a:moveTo>
                <a:cubicBezTo>
                  <a:pt x="137965" y="177800"/>
                  <a:pt x="177800" y="137965"/>
                  <a:pt x="177800" y="88900"/>
                </a:cubicBezTo>
                <a:cubicBezTo>
                  <a:pt x="177800" y="39835"/>
                  <a:pt x="137965" y="0"/>
                  <a:pt x="88900" y="0"/>
                </a:cubicBezTo>
                <a:cubicBezTo>
                  <a:pt x="39835" y="0"/>
                  <a:pt x="0" y="39835"/>
                  <a:pt x="0" y="88900"/>
                </a:cubicBezTo>
                <a:cubicBezTo>
                  <a:pt x="0" y="137965"/>
                  <a:pt x="39835" y="177800"/>
                  <a:pt x="88900" y="177800"/>
                </a:cubicBezTo>
                <a:close/>
                <a:moveTo>
                  <a:pt x="118209" y="73863"/>
                </a:moveTo>
                <a:lnTo>
                  <a:pt x="90428" y="118313"/>
                </a:lnTo>
                <a:cubicBezTo>
                  <a:pt x="88969" y="120640"/>
                  <a:pt x="86469" y="122099"/>
                  <a:pt x="83726" y="122238"/>
                </a:cubicBezTo>
                <a:cubicBezTo>
                  <a:pt x="80982" y="122376"/>
                  <a:pt x="78343" y="121126"/>
                  <a:pt x="76711" y="118904"/>
                </a:cubicBezTo>
                <a:lnTo>
                  <a:pt x="60042" y="96679"/>
                </a:lnTo>
                <a:cubicBezTo>
                  <a:pt x="57264" y="92998"/>
                  <a:pt x="58028" y="87789"/>
                  <a:pt x="61709" y="85011"/>
                </a:cubicBezTo>
                <a:cubicBezTo>
                  <a:pt x="65390" y="82233"/>
                  <a:pt x="70599" y="82996"/>
                  <a:pt x="73377" y="86678"/>
                </a:cubicBezTo>
                <a:lnTo>
                  <a:pt x="82753" y="99179"/>
                </a:lnTo>
                <a:lnTo>
                  <a:pt x="104076" y="65043"/>
                </a:lnTo>
                <a:cubicBezTo>
                  <a:pt x="106506" y="61153"/>
                  <a:pt x="111646" y="59938"/>
                  <a:pt x="115570" y="62404"/>
                </a:cubicBezTo>
                <a:cubicBezTo>
                  <a:pt x="119494" y="64869"/>
                  <a:pt x="120675" y="69974"/>
                  <a:pt x="118209" y="73898"/>
                </a:cubicBezTo>
                <a:close/>
              </a:path>
            </a:pathLst>
          </a:custGeom>
          <a:solidFill>
            <a:srgbClr val="6EC6C6"/>
          </a:solidFill>
          <a:ln/>
        </p:spPr>
      </p:sp>
      <p:sp>
        <p:nvSpPr>
          <p:cNvPr id="13" name="Text 9"/>
          <p:cNvSpPr/>
          <p:nvPr/>
        </p:nvSpPr>
        <p:spPr>
          <a:xfrm>
            <a:off x="482600" y="4876800"/>
            <a:ext cx="54102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پرت کردن حواس: کاهش درد در طول درمان‌های سخت.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</TotalTime>
  <Words>1115</Words>
  <Application>Microsoft Office PowerPoint</Application>
  <PresentationFormat>Widescreen</PresentationFormat>
  <Paragraphs>166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 Light</vt:lpstr>
      <vt:lpstr>Noto Sans SC</vt:lpstr>
      <vt:lpstr>B Zar</vt:lpstr>
      <vt:lpstr>MiSans</vt:lpstr>
      <vt:lpstr>Calibri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واقعیت مجازی و افزوده: فناوری‌های تحول‌آفرین</dc:title>
  <dc:subject>واقعیت مجازی و افزوده: فناوری‌های تحول‌آفرین</dc:subject>
  <dc:creator>Kimi</dc:creator>
  <cp:lastModifiedBy>twana najim</cp:lastModifiedBy>
  <cp:revision>3</cp:revision>
  <dcterms:created xsi:type="dcterms:W3CDTF">2025-09-13T05:36:21Z</dcterms:created>
  <dcterms:modified xsi:type="dcterms:W3CDTF">2025-09-13T05:46:22Z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{"Label":"واقعیت مجازی و افزوده: فناوری‌های تحول‌آفرین","ContentProducer":"001191110108MACG2KBH8F10000","ProduceID":"d32fu3cn9074ijb1b6a0","ReservedCode1":"","ContentPropagator":"001191110108MACG2KBH8F20000","PropagateID":"d32fu3cn9074ijb1b6a0","ReservedCode2":""}</vt:lpwstr>
  </property>
</Properties>
</file>